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6858000" cx="12192000"/>
  <p:notesSz cx="6858000" cy="9144000"/>
  <p:embeddedFontLst>
    <p:embeddedFont>
      <p:font typeface="Century Gothic"/>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enturyGothic-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enturyGothic-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CenturyGothic-italic.fntdata"/><Relationship Id="rId6" Type="http://schemas.openxmlformats.org/officeDocument/2006/relationships/slide" Target="slides/slide1.xml"/><Relationship Id="rId18" Type="http://schemas.openxmlformats.org/officeDocument/2006/relationships/font" Target="fonts/CenturyGothic-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Hello, My name is Alexa Jones and I am the CEO of TheraB Medical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7" name="Google Shape;21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We have a well- rounded team with experience in engineering, medical device sales, finance, and neonatology. I am the current CEO and one of the initial inventors of the product. </a:t>
            </a:r>
            <a:endParaRPr/>
          </a:p>
          <a:p>
            <a:pPr indent="0" lvl="0" marL="0" rtl="0" algn="l">
              <a:spcBef>
                <a:spcPts val="0"/>
              </a:spcBef>
              <a:spcAft>
                <a:spcPts val="0"/>
              </a:spcAft>
              <a:buNone/>
            </a:pPr>
            <a:r>
              <a:t/>
            </a:r>
            <a:endParaRPr/>
          </a:p>
        </p:txBody>
      </p:sp>
      <p:sp>
        <p:nvSpPr>
          <p:cNvPr id="218" name="Google Shape;218;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5" name="Google Shape;245;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We’ve had  great traction and currently have 3 investors. We’re currently raising a $500k seed round in order to complete product development and testing, submit for FDA approval and manufacture initial inventory. We plan to get through the FDA process quickly, with our straight forward testing requirements and existing predicate. We will  launch in our first MI hospitals by the end of Q1 of next year.</a:t>
            </a:r>
            <a:endParaRPr/>
          </a:p>
          <a:p>
            <a:pPr indent="0" lvl="0" marL="0" marR="0" rtl="0" algn="l">
              <a:lnSpc>
                <a:spcPct val="100000"/>
              </a:lnSpc>
              <a:spcBef>
                <a:spcPts val="0"/>
              </a:spcBef>
              <a:spcAft>
                <a:spcPts val="0"/>
              </a:spcAft>
              <a:buClr>
                <a:schemeClr val="dk1"/>
              </a:buClr>
              <a:buSzPts val="1200"/>
              <a:buFont typeface="Calibri"/>
              <a:buNone/>
            </a:pPr>
            <a:r>
              <a:t/>
            </a:r>
            <a:endParaRPr sz="1200">
              <a:solidFill>
                <a:schemeClr val="dk1"/>
              </a:solidFill>
              <a:latin typeface="Calibri"/>
              <a:ea typeface="Calibri"/>
              <a:cs typeface="Calibri"/>
              <a:sym typeface="Calibri"/>
            </a:endParaRPr>
          </a:p>
        </p:txBody>
      </p:sp>
      <p:sp>
        <p:nvSpPr>
          <p:cNvPr id="246" name="Google Shape;246;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 name="Google Shape;96;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200">
                <a:solidFill>
                  <a:schemeClr val="dk1"/>
                </a:solidFill>
                <a:latin typeface="Calibri"/>
                <a:ea typeface="Calibri"/>
                <a:cs typeface="Calibri"/>
                <a:sym typeface="Calibri"/>
              </a:rPr>
              <a:t>Jaundice is a condition that affects nearly 2.5 M babies in the US each year. It’s caused by a buildup of a blood molecule called Bilirubin, and can cause serious brain damage if not treated within the first few days of life.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Jaundice is treated with phototherapy, where blue light is exposed directly to the infant’s skin. However, there has been little innovation in this market in years. Clinicians, nurses, and parents are not satisfied with the treatment options.</a:t>
            </a:r>
            <a:endParaRPr/>
          </a:p>
          <a:p>
            <a:pPr indent="0" lvl="0" marL="0" marR="0" rtl="0" algn="l">
              <a:lnSpc>
                <a:spcPct val="100000"/>
              </a:lnSpc>
              <a:spcBef>
                <a:spcPts val="0"/>
              </a:spcBef>
              <a:spcAft>
                <a:spcPts val="0"/>
              </a:spcAft>
              <a:buClr>
                <a:schemeClr val="dk1"/>
              </a:buClr>
              <a:buSzPts val="1200"/>
              <a:buFont typeface="Calibri"/>
              <a:buNone/>
            </a:pPr>
            <a:r>
              <a:t/>
            </a:r>
            <a:endParaRPr/>
          </a:p>
        </p:txBody>
      </p:sp>
      <p:sp>
        <p:nvSpPr>
          <p:cNvPr id="97" name="Google Shape;97;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200">
                <a:solidFill>
                  <a:schemeClr val="dk1"/>
                </a:solidFill>
                <a:latin typeface="Calibri"/>
                <a:ea typeface="Calibri"/>
                <a:cs typeface="Calibri"/>
                <a:sym typeface="Calibri"/>
              </a:rPr>
              <a:t>Current treatments are cumbersome and not portable, cause stress and separation between mother and baby, and only cover one side of the baby’s body.</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In fact, it’s common practice for nurses to improvise with what they have- and use 2, sometimes 3 devices at a time to try to achieve the max skin exposure. It’s nearly impossible to hold, bond with, or breastfeed your baby at all during the 3-7 days of treatment.</a:t>
            </a:r>
            <a:endParaRPr/>
          </a:p>
          <a:p>
            <a:pPr indent="0" lvl="0" marL="0" rtl="0" algn="l">
              <a:spcBef>
                <a:spcPts val="0"/>
              </a:spcBef>
              <a:spcAft>
                <a:spcPts val="0"/>
              </a:spcAft>
              <a:buNone/>
            </a:pPr>
            <a:r>
              <a:t/>
            </a:r>
            <a:endParaRPr/>
          </a:p>
        </p:txBody>
      </p:sp>
      <p:sp>
        <p:nvSpPr>
          <p:cNvPr id="105" name="Google Shape;10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SnugLit is a solution to these problems. SnugLit is a wearable garment that allows newborns to be held, comforted, and breastfed during treatment—while covering twice the surface area of a standard device. We developed SnugLit with the input of over 200 clinicians and nurses in hospitals throughout Michigan.</a:t>
            </a:r>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15" name="Google Shape;11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 name="Google Shape;12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200">
                <a:solidFill>
                  <a:schemeClr val="dk1"/>
                </a:solidFill>
                <a:latin typeface="Calibri"/>
                <a:ea typeface="Calibri"/>
                <a:cs typeface="Calibri"/>
                <a:sym typeface="Calibri"/>
              </a:rPr>
              <a:t>Unlike current solutions, SnugLit provides blue light coverage on all sides of the baby. This leads to more effective and faster treatment time.  The device is wearable- and is secured to the child with an included swaddle. Treatment can easily take place in the patient’s room- not a nursery.</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SnugLit is battery powered and free of all tubes, cords, and overhead lighting. This means SnugLit is portable and can be easily used both in the hospital and home-care settings.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Also, SnugLit allows for easier bonding and breastfeeding during the crucial first days of a child’s life.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We’ve completed 2 working prototypes and have identified a manufacturing partner. We will complete product development and testing by the end of 2017. SnugLit is a class II device and requires FDA submission, but does not require clinical trials. We have filed 1 provisional patent and have another 3 in process. </a:t>
            </a:r>
            <a:endParaRPr/>
          </a:p>
          <a:p>
            <a:pPr indent="0" lvl="0" marL="0" rtl="0" algn="l">
              <a:spcBef>
                <a:spcPts val="0"/>
              </a:spcBef>
              <a:spcAft>
                <a:spcPts val="0"/>
              </a:spcAft>
              <a:buNone/>
            </a:pPr>
            <a:r>
              <a:t/>
            </a:r>
            <a:endParaRPr/>
          </a:p>
        </p:txBody>
      </p:sp>
      <p:sp>
        <p:nvSpPr>
          <p:cNvPr id="123" name="Google Shape;12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Our initial market is the 4,000 hospitals in the US with birthing units. Considering each hospital has approximately 12 devices, that’s a $168M market. We plan to first target the 600 hospitals in the Midwest. Assuming a 40% adoption rate, or 4 units per hospital- our target market size is $10M, which is about our projected 2020 revenue.</a:t>
            </a:r>
            <a:endParaRPr/>
          </a:p>
          <a:p>
            <a:pPr indent="0" lvl="0" marL="0" rtl="0" algn="l">
              <a:spcBef>
                <a:spcPts val="0"/>
              </a:spcBef>
              <a:spcAft>
                <a:spcPts val="0"/>
              </a:spcAft>
              <a:buNone/>
            </a:pPr>
            <a:r>
              <a:t/>
            </a:r>
            <a:endParaRPr/>
          </a:p>
        </p:txBody>
      </p:sp>
      <p:sp>
        <p:nvSpPr>
          <p:cNvPr id="133" name="Google Shape;133;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We will go to market through 2 channels- through hospitals and home care suppliers. We have formed relationships with 6 hospitals in Michigan who will be our first adopters. We will incorporate distribution partners by 2019. Our product is reimbursable through existing insurance codes.</a:t>
            </a:r>
            <a:endParaRPr/>
          </a:p>
          <a:p>
            <a:pPr indent="0" lvl="0" marL="0" rtl="0" algn="l">
              <a:spcBef>
                <a:spcPts val="0"/>
              </a:spcBef>
              <a:spcAft>
                <a:spcPts val="0"/>
              </a:spcAft>
              <a:buNone/>
            </a:pPr>
            <a:r>
              <a:t/>
            </a:r>
            <a:endParaRPr/>
          </a:p>
        </p:txBody>
      </p:sp>
      <p:sp>
        <p:nvSpPr>
          <p:cNvPr id="149" name="Google Shape;149;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After gaining traction in the US hospital and home care markets, we will expand our sales to other markets worldwide, including Europe, Brazil and Mexico.</a:t>
            </a:r>
            <a:endParaRPr/>
          </a:p>
          <a:p>
            <a:pPr indent="0" lvl="0" marL="0" rtl="0" algn="l">
              <a:spcBef>
                <a:spcPts val="0"/>
              </a:spcBef>
              <a:spcAft>
                <a:spcPts val="0"/>
              </a:spcAft>
              <a:buNone/>
            </a:pPr>
            <a:r>
              <a:t/>
            </a:r>
            <a:endParaRPr/>
          </a:p>
        </p:txBody>
      </p:sp>
      <p:sp>
        <p:nvSpPr>
          <p:cNvPr id="178" name="Google Shape;178;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200">
                <a:solidFill>
                  <a:schemeClr val="dk1"/>
                </a:solidFill>
                <a:latin typeface="Calibri"/>
                <a:ea typeface="Calibri"/>
                <a:cs typeface="Calibri"/>
                <a:sym typeface="Calibri"/>
              </a:rPr>
              <a:t>SnugLit creates revenue through a reusable/disposable model. The light portion of the device is reusable between infants and retails for $3,500. An average hospital will hold 10-15 in inventory.</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The disposable swaddle portion is sold in bulk and is used to provide a clean/dry interface with the child. The disposable is changed at least once daily throughout the 3-7 days of treatment and is sold for $10 per disposable. </a:t>
            </a:r>
            <a:endParaRPr/>
          </a:p>
          <a:p>
            <a:pPr indent="0" lvl="0" marL="0" rtl="0" algn="l">
              <a:spcBef>
                <a:spcPts val="0"/>
              </a:spcBef>
              <a:spcAft>
                <a:spcPts val="0"/>
              </a:spcAft>
              <a:buNone/>
            </a:pPr>
            <a:r>
              <a:t/>
            </a:r>
            <a:endParaRPr/>
          </a:p>
        </p:txBody>
      </p:sp>
      <p:sp>
        <p:nvSpPr>
          <p:cNvPr id="195" name="Google Shape;19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2" name="Google Shape;22;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1.png"/><Relationship Id="rId5" Type="http://schemas.openxmlformats.org/officeDocument/2006/relationships/image" Target="../media/image8.png"/><Relationship Id="rId6"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7.png"/><Relationship Id="rId5"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20.png"/><Relationship Id="rId9"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5.png"/><Relationship Id="rId7" Type="http://schemas.openxmlformats.org/officeDocument/2006/relationships/image" Target="../media/image4.jpg"/><Relationship Id="rId8"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10.jpg"/><Relationship Id="rId5"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90" name="Google Shape;90;p13"/>
          <p:cNvPicPr preferRelativeResize="0"/>
          <p:nvPr/>
        </p:nvPicPr>
        <p:blipFill rotWithShape="1">
          <a:blip r:embed="rId3">
            <a:alphaModFix/>
          </a:blip>
          <a:srcRect b="0" l="0" r="0" t="0"/>
          <a:stretch/>
        </p:blipFill>
        <p:spPr>
          <a:xfrm>
            <a:off x="3344692" y="345914"/>
            <a:ext cx="5132226" cy="3394961"/>
          </a:xfrm>
          <a:prstGeom prst="rect">
            <a:avLst/>
          </a:prstGeom>
          <a:noFill/>
          <a:ln>
            <a:noFill/>
          </a:ln>
        </p:spPr>
      </p:pic>
      <p:sp>
        <p:nvSpPr>
          <p:cNvPr id="91" name="Google Shape;91;p13"/>
          <p:cNvSpPr/>
          <p:nvPr/>
        </p:nvSpPr>
        <p:spPr>
          <a:xfrm>
            <a:off x="0" y="4401755"/>
            <a:ext cx="12192000" cy="2488113"/>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2" name="Google Shape;92;p13"/>
          <p:cNvSpPr/>
          <p:nvPr/>
        </p:nvSpPr>
        <p:spPr>
          <a:xfrm>
            <a:off x="0" y="4295654"/>
            <a:ext cx="12192000" cy="106101"/>
          </a:xfrm>
          <a:prstGeom prst="rect">
            <a:avLst/>
          </a:prstGeom>
          <a:solidFill>
            <a:srgbClr val="F0592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3" name="Google Shape;93;p13"/>
          <p:cNvSpPr/>
          <p:nvPr/>
        </p:nvSpPr>
        <p:spPr>
          <a:xfrm>
            <a:off x="1" y="4921864"/>
            <a:ext cx="12191999" cy="138499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Century Gothic"/>
                <a:ea typeface="Century Gothic"/>
                <a:cs typeface="Century Gothic"/>
                <a:sym typeface="Century Gothic"/>
              </a:rPr>
              <a:t>Alexa Jones </a:t>
            </a:r>
            <a:br>
              <a:rPr b="1" i="0" lang="en-US" sz="2800" u="none" cap="none" strike="noStrike">
                <a:solidFill>
                  <a:schemeClr val="lt1"/>
                </a:solidFill>
                <a:latin typeface="Century Gothic"/>
                <a:ea typeface="Century Gothic"/>
                <a:cs typeface="Century Gothic"/>
                <a:sym typeface="Century Gothic"/>
              </a:rPr>
            </a:br>
            <a:r>
              <a:rPr b="1" i="0" lang="en-US" sz="2800" u="none" cap="none" strike="noStrike">
                <a:solidFill>
                  <a:schemeClr val="lt1"/>
                </a:solidFill>
                <a:latin typeface="Century Gothic"/>
                <a:ea typeface="Century Gothic"/>
                <a:cs typeface="Century Gothic"/>
                <a:sym typeface="Century Gothic"/>
              </a:rPr>
              <a:t>CEO &amp; Co-founder</a:t>
            </a:r>
            <a:endParaRPr/>
          </a:p>
          <a:p>
            <a:pPr indent="0" lvl="0" marL="0" marR="0" rtl="0" algn="ctr">
              <a:spcBef>
                <a:spcPts val="0"/>
              </a:spcBef>
              <a:spcAft>
                <a:spcPts val="0"/>
              </a:spcAft>
              <a:buNone/>
            </a:pPr>
            <a:r>
              <a:rPr b="1" i="0" lang="en-US" sz="2800" u="none" cap="none" strike="noStrike">
                <a:solidFill>
                  <a:schemeClr val="lt1"/>
                </a:solidFill>
                <a:latin typeface="Century Gothic"/>
                <a:ea typeface="Century Gothic"/>
                <a:cs typeface="Century Gothic"/>
                <a:sym typeface="Century Gothic"/>
              </a:rPr>
              <a:t>alexa.jones@therabmedical.com| www.therabmedical.com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22"/>
          <p:cNvSpPr/>
          <p:nvPr/>
        </p:nvSpPr>
        <p:spPr>
          <a:xfrm>
            <a:off x="67038" y="3365966"/>
            <a:ext cx="2977041" cy="669950"/>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221" name="Google Shape;221;p22"/>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222" name="Google Shape;222;p22"/>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223" name="Google Shape;223;p22"/>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Meet the Team</a:t>
            </a:r>
            <a:endParaRPr/>
          </a:p>
        </p:txBody>
      </p:sp>
      <p:cxnSp>
        <p:nvCxnSpPr>
          <p:cNvPr id="224" name="Google Shape;224;p22"/>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grpSp>
        <p:nvGrpSpPr>
          <p:cNvPr id="225" name="Google Shape;225;p22"/>
          <p:cNvGrpSpPr/>
          <p:nvPr/>
        </p:nvGrpSpPr>
        <p:grpSpPr>
          <a:xfrm>
            <a:off x="783872" y="1349834"/>
            <a:ext cx="2028825" cy="2028832"/>
            <a:chOff x="5453522" y="1346239"/>
            <a:chExt cx="2028825" cy="2028832"/>
          </a:xfrm>
        </p:grpSpPr>
        <p:pic>
          <p:nvPicPr>
            <p:cNvPr id="226" name="Google Shape;226;p22"/>
            <p:cNvPicPr preferRelativeResize="0"/>
            <p:nvPr/>
          </p:nvPicPr>
          <p:blipFill rotWithShape="1">
            <a:blip r:embed="rId3">
              <a:alphaModFix/>
            </a:blip>
            <a:srcRect b="29861" l="0" r="0" t="1540"/>
            <a:stretch/>
          </p:blipFill>
          <p:spPr>
            <a:xfrm>
              <a:off x="5475602" y="1346239"/>
              <a:ext cx="1973744" cy="2028832"/>
            </a:xfrm>
            <a:prstGeom prst="rect">
              <a:avLst/>
            </a:prstGeom>
            <a:noFill/>
            <a:ln>
              <a:noFill/>
            </a:ln>
          </p:spPr>
        </p:pic>
        <p:sp>
          <p:nvSpPr>
            <p:cNvPr id="227" name="Google Shape;227;p22"/>
            <p:cNvSpPr/>
            <p:nvPr/>
          </p:nvSpPr>
          <p:spPr>
            <a:xfrm>
              <a:off x="5453522" y="1346246"/>
              <a:ext cx="2028825" cy="2028825"/>
            </a:xfrm>
            <a:prstGeom prst="rect">
              <a:avLst/>
            </a:prstGeom>
            <a:noFill/>
            <a:ln cap="flat" cmpd="sng" w="28575">
              <a:solidFill>
                <a:srgbClr val="63BD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28" name="Google Shape;228;p22"/>
          <p:cNvGrpSpPr/>
          <p:nvPr/>
        </p:nvGrpSpPr>
        <p:grpSpPr>
          <a:xfrm>
            <a:off x="3618632" y="1202066"/>
            <a:ext cx="2043770" cy="2163737"/>
            <a:chOff x="2214563" y="3566338"/>
            <a:chExt cx="2043770" cy="2163737"/>
          </a:xfrm>
        </p:grpSpPr>
        <p:pic>
          <p:nvPicPr>
            <p:cNvPr id="229" name="Google Shape;229;p22"/>
            <p:cNvPicPr preferRelativeResize="0"/>
            <p:nvPr/>
          </p:nvPicPr>
          <p:blipFill rotWithShape="1">
            <a:blip r:embed="rId4">
              <a:alphaModFix/>
            </a:blip>
            <a:srcRect b="29173" l="15887" r="15087" t="0"/>
            <a:stretch/>
          </p:blipFill>
          <p:spPr>
            <a:xfrm>
              <a:off x="2214563" y="3566338"/>
              <a:ext cx="2043770" cy="2163737"/>
            </a:xfrm>
            <a:prstGeom prst="rect">
              <a:avLst/>
            </a:prstGeom>
            <a:noFill/>
            <a:ln>
              <a:noFill/>
            </a:ln>
          </p:spPr>
        </p:pic>
        <p:sp>
          <p:nvSpPr>
            <p:cNvPr id="230" name="Google Shape;230;p22"/>
            <p:cNvSpPr/>
            <p:nvPr/>
          </p:nvSpPr>
          <p:spPr>
            <a:xfrm>
              <a:off x="2214563" y="3695713"/>
              <a:ext cx="2028825" cy="2028825"/>
            </a:xfrm>
            <a:prstGeom prst="rect">
              <a:avLst/>
            </a:prstGeom>
            <a:noFill/>
            <a:ln cap="flat" cmpd="sng" w="28575">
              <a:solidFill>
                <a:srgbClr val="63BD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31" name="Google Shape;231;p22"/>
          <p:cNvSpPr txBox="1"/>
          <p:nvPr/>
        </p:nvSpPr>
        <p:spPr>
          <a:xfrm>
            <a:off x="67037" y="3352073"/>
            <a:ext cx="2977041" cy="23023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SzPts val="600"/>
              <a:buFont typeface="Century Gothic"/>
              <a:buNone/>
            </a:pPr>
            <a:r>
              <a:rPr b="1" lang="en-US" sz="2400">
                <a:solidFill>
                  <a:schemeClr val="lt1"/>
                </a:solidFill>
                <a:latin typeface="Century Gothic"/>
                <a:ea typeface="Century Gothic"/>
                <a:cs typeface="Century Gothic"/>
                <a:sym typeface="Century Gothic"/>
              </a:rPr>
              <a:t>Alexa Jones</a:t>
            </a:r>
            <a:endParaRPr/>
          </a:p>
          <a:p>
            <a:pPr indent="0" lvl="0" marL="0" marR="0" rtl="0" algn="ctr">
              <a:spcBef>
                <a:spcPts val="0"/>
              </a:spcBef>
              <a:spcAft>
                <a:spcPts val="0"/>
              </a:spcAft>
              <a:buClr>
                <a:schemeClr val="lt1"/>
              </a:buClr>
              <a:buSzPts val="450"/>
              <a:buFont typeface="Century Gothic"/>
              <a:buNone/>
            </a:pPr>
            <a:r>
              <a:rPr b="1" lang="en-US" sz="1800">
                <a:solidFill>
                  <a:schemeClr val="lt1"/>
                </a:solidFill>
                <a:latin typeface="Century Gothic"/>
                <a:ea typeface="Century Gothic"/>
                <a:cs typeface="Century Gothic"/>
                <a:sym typeface="Century Gothic"/>
              </a:rPr>
              <a:t>CEO &amp; Co-Founder</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BS BioEngineering, MSU</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Analyst at Goldman Sachs</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R&amp;D and Engineering at J&amp;J DePuy Orthopedics</a:t>
            </a:r>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Calibri"/>
              <a:buNone/>
            </a:pPr>
            <a:r>
              <a:t/>
            </a:r>
            <a:endParaRPr sz="1800">
              <a:solidFill>
                <a:schemeClr val="dk1"/>
              </a:solidFill>
              <a:latin typeface="Century Gothic"/>
              <a:ea typeface="Century Gothic"/>
              <a:cs typeface="Century Gothic"/>
              <a:sym typeface="Century Gothic"/>
            </a:endParaRPr>
          </a:p>
        </p:txBody>
      </p:sp>
      <p:grpSp>
        <p:nvGrpSpPr>
          <p:cNvPr id="232" name="Google Shape;232;p22"/>
          <p:cNvGrpSpPr/>
          <p:nvPr/>
        </p:nvGrpSpPr>
        <p:grpSpPr>
          <a:xfrm>
            <a:off x="6646427" y="1351207"/>
            <a:ext cx="2077447" cy="2028825"/>
            <a:chOff x="6240439" y="1799021"/>
            <a:chExt cx="2077447" cy="2028825"/>
          </a:xfrm>
        </p:grpSpPr>
        <p:pic>
          <p:nvPicPr>
            <p:cNvPr id="233" name="Google Shape;233;p22"/>
            <p:cNvPicPr preferRelativeResize="0"/>
            <p:nvPr/>
          </p:nvPicPr>
          <p:blipFill rotWithShape="1">
            <a:blip r:embed="rId5">
              <a:alphaModFix/>
            </a:blip>
            <a:srcRect b="0" l="0" r="0" t="0"/>
            <a:stretch/>
          </p:blipFill>
          <p:spPr>
            <a:xfrm>
              <a:off x="6291193" y="1799021"/>
              <a:ext cx="2026693" cy="2026693"/>
            </a:xfrm>
            <a:prstGeom prst="rect">
              <a:avLst/>
            </a:prstGeom>
            <a:noFill/>
            <a:ln>
              <a:noFill/>
            </a:ln>
          </p:spPr>
        </p:pic>
        <p:sp>
          <p:nvSpPr>
            <p:cNvPr id="234" name="Google Shape;234;p22"/>
            <p:cNvSpPr/>
            <p:nvPr/>
          </p:nvSpPr>
          <p:spPr>
            <a:xfrm>
              <a:off x="6240439" y="1799021"/>
              <a:ext cx="2028825" cy="2028825"/>
            </a:xfrm>
            <a:prstGeom prst="rect">
              <a:avLst/>
            </a:prstGeom>
            <a:noFill/>
            <a:ln cap="flat" cmpd="sng" w="28575">
              <a:solidFill>
                <a:srgbClr val="63BD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35" name="Google Shape;235;p22"/>
          <p:cNvSpPr/>
          <p:nvPr/>
        </p:nvSpPr>
        <p:spPr>
          <a:xfrm>
            <a:off x="3094833" y="3365966"/>
            <a:ext cx="2977041" cy="669950"/>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6" name="Google Shape;236;p22"/>
          <p:cNvSpPr txBox="1"/>
          <p:nvPr/>
        </p:nvSpPr>
        <p:spPr>
          <a:xfrm>
            <a:off x="3094833" y="3366291"/>
            <a:ext cx="2977041" cy="23023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SzPts val="600"/>
              <a:buFont typeface="Century Gothic"/>
              <a:buNone/>
            </a:pPr>
            <a:r>
              <a:rPr b="1" lang="en-US" sz="2400">
                <a:solidFill>
                  <a:schemeClr val="lt1"/>
                </a:solidFill>
                <a:latin typeface="Century Gothic"/>
                <a:ea typeface="Century Gothic"/>
                <a:cs typeface="Century Gothic"/>
                <a:sym typeface="Century Gothic"/>
              </a:rPr>
              <a:t>Ryan Jankovic</a:t>
            </a:r>
            <a:endParaRPr b="1" sz="2400">
              <a:solidFill>
                <a:schemeClr val="lt1"/>
              </a:solidFill>
              <a:latin typeface="Century Gothic"/>
              <a:ea typeface="Century Gothic"/>
              <a:cs typeface="Century Gothic"/>
              <a:sym typeface="Century Gothic"/>
            </a:endParaRPr>
          </a:p>
          <a:p>
            <a:pPr indent="0" lvl="0" marL="0" marR="0" rtl="0" algn="ctr">
              <a:spcBef>
                <a:spcPts val="0"/>
              </a:spcBef>
              <a:spcAft>
                <a:spcPts val="0"/>
              </a:spcAft>
              <a:buClr>
                <a:schemeClr val="lt1"/>
              </a:buClr>
              <a:buSzPts val="450"/>
              <a:buFont typeface="Century Gothic"/>
              <a:buNone/>
            </a:pPr>
            <a:r>
              <a:rPr b="1" lang="en-US" sz="1800">
                <a:solidFill>
                  <a:schemeClr val="lt1"/>
                </a:solidFill>
                <a:latin typeface="Century Gothic"/>
                <a:ea typeface="Century Gothic"/>
                <a:cs typeface="Century Gothic"/>
                <a:sym typeface="Century Gothic"/>
              </a:rPr>
              <a:t>Sales/Marketing Advisor</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Serial entrepreneur</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Experience launching med devices</a:t>
            </a:r>
            <a:endParaRPr/>
          </a:p>
          <a:p>
            <a:pPr indent="-165100" lvl="0" marL="1651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13+ yrs in med device sales/marketing at Stryker</a:t>
            </a:r>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Calibri"/>
              <a:buNone/>
            </a:pPr>
            <a:r>
              <a:t/>
            </a:r>
            <a:endParaRPr sz="1800">
              <a:solidFill>
                <a:schemeClr val="dk1"/>
              </a:solidFill>
              <a:latin typeface="Century Gothic"/>
              <a:ea typeface="Century Gothic"/>
              <a:cs typeface="Century Gothic"/>
              <a:sym typeface="Century Gothic"/>
            </a:endParaRPr>
          </a:p>
        </p:txBody>
      </p:sp>
      <p:sp>
        <p:nvSpPr>
          <p:cNvPr id="237" name="Google Shape;237;p22"/>
          <p:cNvSpPr/>
          <p:nvPr/>
        </p:nvSpPr>
        <p:spPr>
          <a:xfrm>
            <a:off x="6122629" y="3379707"/>
            <a:ext cx="2977041" cy="669950"/>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8" name="Google Shape;238;p22"/>
          <p:cNvSpPr txBox="1"/>
          <p:nvPr/>
        </p:nvSpPr>
        <p:spPr>
          <a:xfrm>
            <a:off x="6122628" y="3365814"/>
            <a:ext cx="2977041" cy="23023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SzPts val="600"/>
              <a:buFont typeface="Century Gothic"/>
              <a:buNone/>
            </a:pPr>
            <a:r>
              <a:rPr b="1" lang="en-US" sz="2400">
                <a:solidFill>
                  <a:schemeClr val="lt1"/>
                </a:solidFill>
                <a:latin typeface="Century Gothic"/>
                <a:ea typeface="Century Gothic"/>
                <a:cs typeface="Century Gothic"/>
                <a:sym typeface="Century Gothic"/>
              </a:rPr>
              <a:t>John Dahler</a:t>
            </a:r>
            <a:endParaRPr b="1" sz="2400">
              <a:solidFill>
                <a:schemeClr val="lt1"/>
              </a:solidFill>
              <a:latin typeface="Century Gothic"/>
              <a:ea typeface="Century Gothic"/>
              <a:cs typeface="Century Gothic"/>
              <a:sym typeface="Century Gothic"/>
            </a:endParaRPr>
          </a:p>
          <a:p>
            <a:pPr indent="0" lvl="0" marL="0" marR="0" rtl="0" algn="ctr">
              <a:spcBef>
                <a:spcPts val="0"/>
              </a:spcBef>
              <a:spcAft>
                <a:spcPts val="0"/>
              </a:spcAft>
              <a:buClr>
                <a:schemeClr val="lt1"/>
              </a:buClr>
              <a:buSzPts val="450"/>
              <a:buFont typeface="Century Gothic"/>
              <a:buNone/>
            </a:pPr>
            <a:r>
              <a:rPr b="1" lang="en-US" sz="1800">
                <a:solidFill>
                  <a:schemeClr val="lt1"/>
                </a:solidFill>
                <a:latin typeface="Century Gothic"/>
                <a:ea typeface="Century Gothic"/>
                <a:cs typeface="Century Gothic"/>
                <a:sym typeface="Century Gothic"/>
              </a:rPr>
              <a:t>CFO</a:t>
            </a:r>
            <a:endParaRPr b="1" sz="2400">
              <a:solidFill>
                <a:schemeClr val="lt1"/>
              </a:solidFill>
              <a:latin typeface="Century Gothic"/>
              <a:ea typeface="Century Gothic"/>
              <a:cs typeface="Century Gothic"/>
              <a:sym typeface="Century Gothic"/>
            </a:endParaRPr>
          </a:p>
          <a:p>
            <a:pPr indent="-114300" lvl="0" marL="1143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30 + years as senior financial executive</a:t>
            </a:r>
            <a:endParaRPr/>
          </a:p>
          <a:p>
            <a:pPr indent="-114300" lvl="0" marL="1143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Financial executive for several large companies (KPMG, Pillsbury)</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Calibri"/>
              <a:buNone/>
            </a:pPr>
            <a:r>
              <a:t/>
            </a:r>
            <a:endParaRPr sz="1800">
              <a:solidFill>
                <a:schemeClr val="dk1"/>
              </a:solidFill>
              <a:latin typeface="Century Gothic"/>
              <a:ea typeface="Century Gothic"/>
              <a:cs typeface="Century Gothic"/>
              <a:sym typeface="Century Gothic"/>
            </a:endParaRPr>
          </a:p>
        </p:txBody>
      </p:sp>
      <p:sp>
        <p:nvSpPr>
          <p:cNvPr id="239" name="Google Shape;239;p22"/>
          <p:cNvSpPr/>
          <p:nvPr/>
        </p:nvSpPr>
        <p:spPr>
          <a:xfrm>
            <a:off x="9150424" y="3379707"/>
            <a:ext cx="2977041" cy="669950"/>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0" name="Google Shape;240;p22"/>
          <p:cNvSpPr txBox="1"/>
          <p:nvPr/>
        </p:nvSpPr>
        <p:spPr>
          <a:xfrm>
            <a:off x="9150424" y="3380032"/>
            <a:ext cx="2977041" cy="23023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SzPts val="600"/>
              <a:buFont typeface="Century Gothic"/>
              <a:buNone/>
            </a:pPr>
            <a:r>
              <a:rPr b="1" lang="en-US" sz="2400">
                <a:solidFill>
                  <a:schemeClr val="lt1"/>
                </a:solidFill>
                <a:latin typeface="Century Gothic"/>
                <a:ea typeface="Century Gothic"/>
                <a:cs typeface="Century Gothic"/>
                <a:sym typeface="Century Gothic"/>
              </a:rPr>
              <a:t>Dr. Said Omar</a:t>
            </a:r>
            <a:endParaRPr/>
          </a:p>
          <a:p>
            <a:pPr indent="0" lvl="0" marL="0" marR="0" rtl="0" algn="ctr">
              <a:spcBef>
                <a:spcPts val="0"/>
              </a:spcBef>
              <a:spcAft>
                <a:spcPts val="0"/>
              </a:spcAft>
              <a:buClr>
                <a:schemeClr val="lt1"/>
              </a:buClr>
              <a:buSzPts val="450"/>
              <a:buFont typeface="Century Gothic"/>
              <a:buNone/>
            </a:pPr>
            <a:r>
              <a:rPr b="1" lang="en-US" sz="1800">
                <a:solidFill>
                  <a:schemeClr val="lt1"/>
                </a:solidFill>
                <a:latin typeface="Century Gothic"/>
                <a:ea typeface="Century Gothic"/>
                <a:cs typeface="Century Gothic"/>
                <a:sym typeface="Century Gothic"/>
              </a:rPr>
              <a:t>Clinical Advisor</a:t>
            </a:r>
            <a:endParaRPr/>
          </a:p>
          <a:p>
            <a:pPr indent="-114300" lvl="0" marL="1143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Neonatal-Perinatal Medicine Specialist</a:t>
            </a:r>
            <a:endParaRPr/>
          </a:p>
          <a:p>
            <a:pPr indent="-114300" lvl="0" marL="1143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Director of the NICU at Sparrow Hospital</a:t>
            </a:r>
            <a:endParaRPr/>
          </a:p>
          <a:p>
            <a:pPr indent="-114300" lvl="0" marL="114300" marR="0" rtl="0" algn="l">
              <a:spcBef>
                <a:spcPts val="0"/>
              </a:spcBef>
              <a:spcAft>
                <a:spcPts val="0"/>
              </a:spcAft>
              <a:buClr>
                <a:schemeClr val="dk1"/>
              </a:buClr>
              <a:buSzPts val="1600"/>
              <a:buFont typeface="Arial"/>
              <a:buChar char="•"/>
            </a:pPr>
            <a:r>
              <a:rPr lang="en-US" sz="1600">
                <a:solidFill>
                  <a:schemeClr val="dk1"/>
                </a:solidFill>
                <a:latin typeface="Century Gothic"/>
                <a:ea typeface="Century Gothic"/>
                <a:cs typeface="Century Gothic"/>
                <a:sym typeface="Century Gothic"/>
              </a:rPr>
              <a:t>Professor at MSU College of Human Medicine</a:t>
            </a:r>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Arial"/>
              <a:buNone/>
            </a:pPr>
            <a:r>
              <a:t/>
            </a:r>
            <a:endParaRPr sz="1800">
              <a:solidFill>
                <a:schemeClr val="dk1"/>
              </a:solidFill>
              <a:latin typeface="Century Gothic"/>
              <a:ea typeface="Century Gothic"/>
              <a:cs typeface="Century Gothic"/>
              <a:sym typeface="Century Gothic"/>
            </a:endParaRPr>
          </a:p>
          <a:p>
            <a:pPr indent="0" lvl="0" marL="0" marR="0" rtl="0" algn="ctr">
              <a:spcBef>
                <a:spcPts val="0"/>
              </a:spcBef>
              <a:spcAft>
                <a:spcPts val="0"/>
              </a:spcAft>
              <a:buClr>
                <a:schemeClr val="dk1"/>
              </a:buClr>
              <a:buSzPts val="1800"/>
              <a:buFont typeface="Calibri"/>
              <a:buNone/>
            </a:pPr>
            <a:r>
              <a:t/>
            </a:r>
            <a:endParaRPr sz="1800">
              <a:solidFill>
                <a:schemeClr val="dk1"/>
              </a:solidFill>
              <a:latin typeface="Century Gothic"/>
              <a:ea typeface="Century Gothic"/>
              <a:cs typeface="Century Gothic"/>
              <a:sym typeface="Century Gothic"/>
            </a:endParaRPr>
          </a:p>
        </p:txBody>
      </p:sp>
      <p:sp>
        <p:nvSpPr>
          <p:cNvPr id="241" name="Google Shape;241;p22"/>
          <p:cNvSpPr/>
          <p:nvPr/>
        </p:nvSpPr>
        <p:spPr>
          <a:xfrm>
            <a:off x="9532486" y="1353285"/>
            <a:ext cx="2028825" cy="2028825"/>
          </a:xfrm>
          <a:prstGeom prst="rect">
            <a:avLst/>
          </a:prstGeom>
          <a:noFill/>
          <a:ln cap="flat" cmpd="sng" w="28575">
            <a:solidFill>
              <a:srgbClr val="63BD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42" name="Google Shape;242;p22"/>
          <p:cNvPicPr preferRelativeResize="0"/>
          <p:nvPr/>
        </p:nvPicPr>
        <p:blipFill rotWithShape="1">
          <a:blip r:embed="rId6">
            <a:alphaModFix/>
          </a:blip>
          <a:srcRect b="0" l="0" r="0" t="0"/>
          <a:stretch/>
        </p:blipFill>
        <p:spPr>
          <a:xfrm>
            <a:off x="9551536" y="1410436"/>
            <a:ext cx="2002536" cy="196363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cxnSp>
        <p:nvCxnSpPr>
          <p:cNvPr id="248" name="Google Shape;248;p23"/>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249" name="Google Shape;249;p23"/>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250" name="Google Shape;250;p23"/>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Upcoming Milestones</a:t>
            </a:r>
            <a:endParaRPr/>
          </a:p>
        </p:txBody>
      </p:sp>
      <p:cxnSp>
        <p:nvCxnSpPr>
          <p:cNvPr id="251" name="Google Shape;251;p23"/>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pic>
        <p:nvPicPr>
          <p:cNvPr id="252" name="Google Shape;252;p23"/>
          <p:cNvPicPr preferRelativeResize="0"/>
          <p:nvPr/>
        </p:nvPicPr>
        <p:blipFill rotWithShape="1">
          <a:blip r:embed="rId3">
            <a:alphaModFix/>
          </a:blip>
          <a:srcRect b="0" l="0" r="0" t="0"/>
          <a:stretch/>
        </p:blipFill>
        <p:spPr>
          <a:xfrm>
            <a:off x="819484" y="4595990"/>
            <a:ext cx="1993282" cy="1670964"/>
          </a:xfrm>
          <a:prstGeom prst="rect">
            <a:avLst/>
          </a:prstGeom>
          <a:noFill/>
          <a:ln>
            <a:noFill/>
          </a:ln>
        </p:spPr>
      </p:pic>
      <p:pic>
        <p:nvPicPr>
          <p:cNvPr id="253" name="Google Shape;253;p23"/>
          <p:cNvPicPr preferRelativeResize="0"/>
          <p:nvPr/>
        </p:nvPicPr>
        <p:blipFill rotWithShape="1">
          <a:blip r:embed="rId4">
            <a:alphaModFix/>
          </a:blip>
          <a:srcRect b="0" l="0" r="0" t="0"/>
          <a:stretch/>
        </p:blipFill>
        <p:spPr>
          <a:xfrm>
            <a:off x="819484" y="716826"/>
            <a:ext cx="1990134" cy="1668325"/>
          </a:xfrm>
          <a:prstGeom prst="rect">
            <a:avLst/>
          </a:prstGeom>
          <a:noFill/>
          <a:ln>
            <a:noFill/>
          </a:ln>
        </p:spPr>
      </p:pic>
      <p:pic>
        <p:nvPicPr>
          <p:cNvPr id="254" name="Google Shape;254;p23"/>
          <p:cNvPicPr preferRelativeResize="0"/>
          <p:nvPr/>
        </p:nvPicPr>
        <p:blipFill rotWithShape="1">
          <a:blip r:embed="rId5">
            <a:alphaModFix/>
          </a:blip>
          <a:srcRect b="0" l="0" r="0" t="0"/>
          <a:stretch/>
        </p:blipFill>
        <p:spPr>
          <a:xfrm>
            <a:off x="819484" y="2644660"/>
            <a:ext cx="1990134" cy="1668325"/>
          </a:xfrm>
          <a:prstGeom prst="rect">
            <a:avLst/>
          </a:prstGeom>
          <a:noFill/>
          <a:ln>
            <a:noFill/>
          </a:ln>
        </p:spPr>
      </p:pic>
      <p:sp>
        <p:nvSpPr>
          <p:cNvPr id="255" name="Google Shape;255;p23"/>
          <p:cNvSpPr/>
          <p:nvPr/>
        </p:nvSpPr>
        <p:spPr>
          <a:xfrm>
            <a:off x="2796905" y="1866992"/>
            <a:ext cx="7912126"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3F3F3F"/>
                </a:solidFill>
                <a:latin typeface="Century Gothic"/>
                <a:ea typeface="Century Gothic"/>
                <a:cs typeface="Century Gothic"/>
                <a:sym typeface="Century Gothic"/>
              </a:rPr>
              <a:t>Raise $500,000 seed round by Q3 2017</a:t>
            </a:r>
            <a:endParaRPr/>
          </a:p>
        </p:txBody>
      </p:sp>
      <p:sp>
        <p:nvSpPr>
          <p:cNvPr id="256" name="Google Shape;256;p23"/>
          <p:cNvSpPr/>
          <p:nvPr/>
        </p:nvSpPr>
        <p:spPr>
          <a:xfrm>
            <a:off x="2796904" y="3602153"/>
            <a:ext cx="7912127"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3F3F3F"/>
                </a:solidFill>
                <a:latin typeface="Century Gothic"/>
                <a:ea typeface="Century Gothic"/>
                <a:cs typeface="Century Gothic"/>
                <a:sym typeface="Century Gothic"/>
              </a:rPr>
              <a:t>Complete product development and testing, and submit to FDA by Q4 2017 </a:t>
            </a:r>
            <a:endParaRPr/>
          </a:p>
        </p:txBody>
      </p:sp>
      <p:sp>
        <p:nvSpPr>
          <p:cNvPr id="257" name="Google Shape;257;p23"/>
          <p:cNvSpPr/>
          <p:nvPr/>
        </p:nvSpPr>
        <p:spPr>
          <a:xfrm>
            <a:off x="2900689" y="5453073"/>
            <a:ext cx="8872211"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3F3F3F"/>
                </a:solidFill>
                <a:latin typeface="Century Gothic"/>
                <a:ea typeface="Century Gothic"/>
                <a:cs typeface="Century Gothic"/>
                <a:sym typeface="Century Gothic"/>
              </a:rPr>
              <a:t>Product Launch by Q1 2018</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pic>
        <p:nvPicPr>
          <p:cNvPr id="99" name="Google Shape;99;p14"/>
          <p:cNvPicPr preferRelativeResize="0"/>
          <p:nvPr/>
        </p:nvPicPr>
        <p:blipFill rotWithShape="1">
          <a:blip r:embed="rId3">
            <a:alphaModFix/>
          </a:blip>
          <a:srcRect b="0" l="0" r="0" t="15679"/>
          <a:stretch/>
        </p:blipFill>
        <p:spPr>
          <a:xfrm>
            <a:off x="-2" y="-1"/>
            <a:ext cx="12245343" cy="6858002"/>
          </a:xfrm>
          <a:prstGeom prst="rect">
            <a:avLst/>
          </a:prstGeom>
          <a:noFill/>
          <a:ln>
            <a:noFill/>
          </a:ln>
        </p:spPr>
      </p:pic>
      <p:sp>
        <p:nvSpPr>
          <p:cNvPr id="100" name="Google Shape;100;p14"/>
          <p:cNvSpPr/>
          <p:nvPr/>
        </p:nvSpPr>
        <p:spPr>
          <a:xfrm>
            <a:off x="-1" y="5276537"/>
            <a:ext cx="10672998" cy="1596453"/>
          </a:xfrm>
          <a:prstGeom prst="rect">
            <a:avLst/>
          </a:prstGeom>
          <a:solidFill>
            <a:srgbClr val="FFFFFF">
              <a:alpha val="65098"/>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1" name="Google Shape;101;p14"/>
          <p:cNvSpPr/>
          <p:nvPr/>
        </p:nvSpPr>
        <p:spPr>
          <a:xfrm>
            <a:off x="230241" y="5726323"/>
            <a:ext cx="6394699" cy="76944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4400" u="none" cap="none" strike="noStrike">
                <a:solidFill>
                  <a:schemeClr val="dk1"/>
                </a:solidFill>
                <a:latin typeface="Century Gothic"/>
                <a:ea typeface="Century Gothic"/>
                <a:cs typeface="Century Gothic"/>
                <a:sym typeface="Century Gothic"/>
              </a:rPr>
              <a:t>The Problem: Jaundice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cxnSp>
        <p:nvCxnSpPr>
          <p:cNvPr id="107" name="Google Shape;107;p15"/>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08" name="Google Shape;108;p15"/>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109" name="Google Shape;109;p15"/>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Current Treatments</a:t>
            </a:r>
            <a:endParaRPr/>
          </a:p>
        </p:txBody>
      </p:sp>
      <p:cxnSp>
        <p:nvCxnSpPr>
          <p:cNvPr id="110" name="Google Shape;110;p15"/>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pic>
        <p:nvPicPr>
          <p:cNvPr id="111" name="Google Shape;111;p15"/>
          <p:cNvPicPr preferRelativeResize="0"/>
          <p:nvPr/>
        </p:nvPicPr>
        <p:blipFill rotWithShape="1">
          <a:blip r:embed="rId3">
            <a:alphaModFix/>
          </a:blip>
          <a:srcRect b="6756" l="885" r="0" t="12656"/>
          <a:stretch/>
        </p:blipFill>
        <p:spPr>
          <a:xfrm>
            <a:off x="0" y="0"/>
            <a:ext cx="12191999" cy="687299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16"/>
          <p:cNvSpPr/>
          <p:nvPr/>
        </p:nvSpPr>
        <p:spPr>
          <a:xfrm>
            <a:off x="0" y="0"/>
            <a:ext cx="6278094" cy="6858000"/>
          </a:xfrm>
          <a:prstGeom prst="rect">
            <a:avLst/>
          </a:prstGeom>
          <a:solidFill>
            <a:srgbClr val="63BD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8" name="Google Shape;118;p16"/>
          <p:cNvSpPr/>
          <p:nvPr/>
        </p:nvSpPr>
        <p:spPr>
          <a:xfrm>
            <a:off x="939717" y="1858780"/>
            <a:ext cx="5338377" cy="295465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6600">
                <a:solidFill>
                  <a:srgbClr val="2B2B2B"/>
                </a:solidFill>
                <a:latin typeface="Century Gothic"/>
                <a:ea typeface="Century Gothic"/>
                <a:cs typeface="Century Gothic"/>
                <a:sym typeface="Century Gothic"/>
              </a:rPr>
              <a:t>SnugLit </a:t>
            </a:r>
            <a:endParaRPr/>
          </a:p>
          <a:p>
            <a:pPr indent="0" lvl="0" marL="0" marR="0" rtl="0" algn="l">
              <a:spcBef>
                <a:spcPts val="0"/>
              </a:spcBef>
              <a:spcAft>
                <a:spcPts val="0"/>
              </a:spcAft>
              <a:buNone/>
            </a:pPr>
            <a:r>
              <a:rPr i="0" lang="en-US" sz="4000">
                <a:solidFill>
                  <a:srgbClr val="2B2B2B"/>
                </a:solidFill>
                <a:latin typeface="Century Gothic"/>
                <a:ea typeface="Century Gothic"/>
                <a:cs typeface="Century Gothic"/>
                <a:sym typeface="Century Gothic"/>
              </a:rPr>
              <a:t>The wearable treatment for </a:t>
            </a:r>
            <a:r>
              <a:rPr lang="en-US" sz="4000">
                <a:solidFill>
                  <a:srgbClr val="2B2B2B"/>
                </a:solidFill>
                <a:latin typeface="Century Gothic"/>
                <a:ea typeface="Century Gothic"/>
                <a:cs typeface="Century Gothic"/>
                <a:sym typeface="Century Gothic"/>
              </a:rPr>
              <a:t>infant</a:t>
            </a:r>
            <a:r>
              <a:rPr i="0" lang="en-US" sz="4000">
                <a:solidFill>
                  <a:srgbClr val="2B2B2B"/>
                </a:solidFill>
                <a:latin typeface="Century Gothic"/>
                <a:ea typeface="Century Gothic"/>
                <a:cs typeface="Century Gothic"/>
                <a:sym typeface="Century Gothic"/>
              </a:rPr>
              <a:t> jaundice.</a:t>
            </a:r>
            <a:endParaRPr/>
          </a:p>
        </p:txBody>
      </p:sp>
      <p:pic>
        <p:nvPicPr>
          <p:cNvPr id="119" name="Google Shape;119;p16"/>
          <p:cNvPicPr preferRelativeResize="0"/>
          <p:nvPr/>
        </p:nvPicPr>
        <p:blipFill rotWithShape="1">
          <a:blip r:embed="rId3">
            <a:alphaModFix/>
          </a:blip>
          <a:srcRect b="0" l="0" r="2553" t="0"/>
          <a:stretch/>
        </p:blipFill>
        <p:spPr>
          <a:xfrm>
            <a:off x="6427996" y="1470545"/>
            <a:ext cx="5913906" cy="502771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7"/>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What Makes SnugLit Different?</a:t>
            </a:r>
            <a:endParaRPr/>
          </a:p>
        </p:txBody>
      </p:sp>
      <p:cxnSp>
        <p:nvCxnSpPr>
          <p:cNvPr id="126" name="Google Shape;126;p17"/>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cxnSp>
        <p:nvCxnSpPr>
          <p:cNvPr id="127" name="Google Shape;127;p17"/>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28" name="Google Shape;128;p17"/>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pic>
        <p:nvPicPr>
          <p:cNvPr id="129" name="Google Shape;129;p17"/>
          <p:cNvPicPr preferRelativeResize="0"/>
          <p:nvPr/>
        </p:nvPicPr>
        <p:blipFill rotWithShape="1">
          <a:blip r:embed="rId3">
            <a:alphaModFix/>
          </a:blip>
          <a:srcRect b="533" l="0" r="0" t="30000"/>
          <a:stretch/>
        </p:blipFill>
        <p:spPr>
          <a:xfrm>
            <a:off x="0" y="1259874"/>
            <a:ext cx="12182475" cy="51944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cxnSp>
        <p:nvCxnSpPr>
          <p:cNvPr id="135" name="Google Shape;135;p18"/>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36" name="Google Shape;136;p18"/>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137" name="Google Shape;137;p18"/>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Market Analysis</a:t>
            </a:r>
            <a:endParaRPr/>
          </a:p>
        </p:txBody>
      </p:sp>
      <p:cxnSp>
        <p:nvCxnSpPr>
          <p:cNvPr id="138" name="Google Shape;138;p18"/>
          <p:cNvCxnSpPr/>
          <p:nvPr/>
        </p:nvCxnSpPr>
        <p:spPr>
          <a:xfrm>
            <a:off x="2947536" y="843481"/>
            <a:ext cx="5606846" cy="0"/>
          </a:xfrm>
          <a:prstGeom prst="straightConnector1">
            <a:avLst/>
          </a:prstGeom>
          <a:noFill/>
          <a:ln cap="flat" cmpd="sng" w="38100">
            <a:solidFill>
              <a:srgbClr val="63BDC0"/>
            </a:solidFill>
            <a:prstDash val="solid"/>
            <a:miter lim="800000"/>
            <a:headEnd len="sm" w="sm" type="none"/>
            <a:tailEnd len="sm" w="sm" type="none"/>
          </a:ln>
        </p:spPr>
      </p:cxnSp>
      <p:sp>
        <p:nvSpPr>
          <p:cNvPr id="139" name="Google Shape;139;p18"/>
          <p:cNvSpPr txBox="1"/>
          <p:nvPr/>
        </p:nvSpPr>
        <p:spPr>
          <a:xfrm>
            <a:off x="6324796" y="1498260"/>
            <a:ext cx="4191000" cy="4525963"/>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400"/>
              <a:buFont typeface="Arial"/>
              <a:buChar char="•"/>
            </a:pPr>
            <a:r>
              <a:rPr lang="en-US" sz="2400">
                <a:solidFill>
                  <a:schemeClr val="dk1"/>
                </a:solidFill>
                <a:latin typeface="Century Gothic"/>
                <a:ea typeface="Century Gothic"/>
                <a:cs typeface="Century Gothic"/>
                <a:sym typeface="Century Gothic"/>
              </a:rPr>
              <a:t>Total Available Market</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4,000 hospitals in US</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Avg. 12 units/hospital</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$168 million</a:t>
            </a:r>
            <a:endParaRPr/>
          </a:p>
          <a:p>
            <a:pPr indent="-228600" lvl="0" marL="228600" marR="0" rtl="0" algn="l">
              <a:lnSpc>
                <a:spcPct val="90000"/>
              </a:lnSpc>
              <a:spcBef>
                <a:spcPts val="1000"/>
              </a:spcBef>
              <a:spcAft>
                <a:spcPts val="0"/>
              </a:spcAft>
              <a:buClr>
                <a:schemeClr val="dk1"/>
              </a:buClr>
              <a:buSzPts val="2400"/>
              <a:buFont typeface="Arial"/>
              <a:buChar char="•"/>
            </a:pPr>
            <a:r>
              <a:rPr lang="en-US" sz="2400">
                <a:solidFill>
                  <a:schemeClr val="dk1"/>
                </a:solidFill>
                <a:latin typeface="Century Gothic"/>
                <a:ea typeface="Century Gothic"/>
                <a:cs typeface="Century Gothic"/>
                <a:sym typeface="Century Gothic"/>
              </a:rPr>
              <a:t>Served Available Market </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Initial market= 600 hospitals in Midwest</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$25.2 million</a:t>
            </a:r>
            <a:endParaRPr/>
          </a:p>
          <a:p>
            <a:pPr indent="-228600" lvl="0" marL="228600" marR="0" rtl="0" algn="l">
              <a:lnSpc>
                <a:spcPct val="90000"/>
              </a:lnSpc>
              <a:spcBef>
                <a:spcPts val="1000"/>
              </a:spcBef>
              <a:spcAft>
                <a:spcPts val="0"/>
              </a:spcAft>
              <a:buClr>
                <a:schemeClr val="dk1"/>
              </a:buClr>
              <a:buSzPts val="2400"/>
              <a:buFont typeface="Arial"/>
              <a:buChar char="•"/>
            </a:pPr>
            <a:r>
              <a:rPr lang="en-US" sz="2400">
                <a:solidFill>
                  <a:schemeClr val="dk1"/>
                </a:solidFill>
                <a:latin typeface="Century Gothic"/>
                <a:ea typeface="Century Gothic"/>
                <a:cs typeface="Century Gothic"/>
                <a:sym typeface="Century Gothic"/>
              </a:rPr>
              <a:t>Target Market </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Initial adoption rate of product= 40%</a:t>
            </a:r>
            <a:endParaRPr/>
          </a:p>
          <a:p>
            <a:pPr indent="-228600" lvl="1" marL="685800" marR="0" rtl="0" algn="l">
              <a:lnSpc>
                <a:spcPct val="90000"/>
              </a:lnSpc>
              <a:spcBef>
                <a:spcPts val="500"/>
              </a:spcBef>
              <a:spcAft>
                <a:spcPts val="0"/>
              </a:spcAft>
              <a:buClr>
                <a:schemeClr val="dk1"/>
              </a:buClr>
              <a:buSzPts val="2000"/>
              <a:buFont typeface="Arial"/>
              <a:buChar char="•"/>
            </a:pPr>
            <a:r>
              <a:rPr b="0" i="0" lang="en-US" sz="2000" u="none" cap="none" strike="noStrike">
                <a:solidFill>
                  <a:schemeClr val="dk1"/>
                </a:solidFill>
                <a:latin typeface="Century Gothic"/>
                <a:ea typeface="Century Gothic"/>
                <a:cs typeface="Century Gothic"/>
                <a:sym typeface="Century Gothic"/>
              </a:rPr>
              <a:t>$10.1 million</a:t>
            </a:r>
            <a:endParaRPr/>
          </a:p>
          <a:p>
            <a:pPr indent="-101600" lvl="1" marL="685800" marR="0" rtl="0" algn="l">
              <a:lnSpc>
                <a:spcPct val="90000"/>
              </a:lnSpc>
              <a:spcBef>
                <a:spcPts val="500"/>
              </a:spcBef>
              <a:spcAft>
                <a:spcPts val="0"/>
              </a:spcAft>
              <a:buClr>
                <a:schemeClr val="dk1"/>
              </a:buClr>
              <a:buSzPts val="2000"/>
              <a:buFont typeface="Arial"/>
              <a:buNone/>
            </a:pPr>
            <a:r>
              <a:t/>
            </a:r>
            <a:endParaRPr b="0" i="0" sz="2000" u="none" cap="none" strike="noStrike">
              <a:solidFill>
                <a:schemeClr val="dk1"/>
              </a:solidFill>
              <a:latin typeface="Century Gothic"/>
              <a:ea typeface="Century Gothic"/>
              <a:cs typeface="Century Gothic"/>
              <a:sym typeface="Century Gothic"/>
            </a:endParaRPr>
          </a:p>
        </p:txBody>
      </p:sp>
      <p:sp>
        <p:nvSpPr>
          <p:cNvPr id="140" name="Google Shape;140;p18"/>
          <p:cNvSpPr/>
          <p:nvPr/>
        </p:nvSpPr>
        <p:spPr>
          <a:xfrm>
            <a:off x="1219200" y="1337012"/>
            <a:ext cx="4953000" cy="4687211"/>
          </a:xfrm>
          <a:prstGeom prst="ellipse">
            <a:avLst/>
          </a:prstGeom>
          <a:solidFill>
            <a:srgbClr val="147781"/>
          </a:solidFill>
          <a:ln cap="flat" cmpd="sng" w="9525">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70C0"/>
              </a:solidFill>
              <a:latin typeface="Calibri"/>
              <a:ea typeface="Calibri"/>
              <a:cs typeface="Calibri"/>
              <a:sym typeface="Calibri"/>
            </a:endParaRPr>
          </a:p>
        </p:txBody>
      </p:sp>
      <p:sp>
        <p:nvSpPr>
          <p:cNvPr id="141" name="Google Shape;141;p18"/>
          <p:cNvSpPr/>
          <p:nvPr/>
        </p:nvSpPr>
        <p:spPr>
          <a:xfrm>
            <a:off x="2541131" y="1899280"/>
            <a:ext cx="3499202" cy="3444194"/>
          </a:xfrm>
          <a:prstGeom prst="ellipse">
            <a:avLst/>
          </a:prstGeom>
          <a:solidFill>
            <a:srgbClr val="63BDC0"/>
          </a:solidFill>
          <a:ln cap="flat" cmpd="sng" w="9525">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70C0"/>
              </a:solidFill>
              <a:latin typeface="Calibri"/>
              <a:ea typeface="Calibri"/>
              <a:cs typeface="Calibri"/>
              <a:sym typeface="Calibri"/>
            </a:endParaRPr>
          </a:p>
        </p:txBody>
      </p:sp>
      <p:sp>
        <p:nvSpPr>
          <p:cNvPr id="142" name="Google Shape;142;p18"/>
          <p:cNvSpPr/>
          <p:nvPr/>
        </p:nvSpPr>
        <p:spPr>
          <a:xfrm>
            <a:off x="4215955" y="2846913"/>
            <a:ext cx="1654627" cy="1506012"/>
          </a:xfrm>
          <a:prstGeom prst="ellipse">
            <a:avLst/>
          </a:prstGeom>
          <a:solidFill>
            <a:srgbClr val="F05921"/>
          </a:solidFill>
          <a:ln cap="flat" cmpd="sng" w="9525">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70C0"/>
              </a:solidFill>
              <a:latin typeface="Calibri"/>
              <a:ea typeface="Calibri"/>
              <a:cs typeface="Calibri"/>
              <a:sym typeface="Calibri"/>
            </a:endParaRPr>
          </a:p>
        </p:txBody>
      </p:sp>
      <p:sp>
        <p:nvSpPr>
          <p:cNvPr id="143" name="Google Shape;143;p18"/>
          <p:cNvSpPr txBox="1"/>
          <p:nvPr/>
        </p:nvSpPr>
        <p:spPr>
          <a:xfrm>
            <a:off x="1371796" y="3159979"/>
            <a:ext cx="1042737" cy="92333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800">
                <a:solidFill>
                  <a:schemeClr val="lt1"/>
                </a:solidFill>
                <a:latin typeface="Calibri"/>
                <a:ea typeface="Calibri"/>
                <a:cs typeface="Calibri"/>
                <a:sym typeface="Calibri"/>
              </a:rPr>
              <a:t>TAM</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$168  million</a:t>
            </a:r>
            <a:endParaRPr/>
          </a:p>
        </p:txBody>
      </p:sp>
      <p:sp>
        <p:nvSpPr>
          <p:cNvPr id="144" name="Google Shape;144;p18"/>
          <p:cNvSpPr txBox="1"/>
          <p:nvPr/>
        </p:nvSpPr>
        <p:spPr>
          <a:xfrm>
            <a:off x="2947536" y="3159979"/>
            <a:ext cx="1042737" cy="956226"/>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800">
                <a:solidFill>
                  <a:schemeClr val="lt1"/>
                </a:solidFill>
                <a:latin typeface="Calibri"/>
                <a:ea typeface="Calibri"/>
                <a:cs typeface="Calibri"/>
                <a:sym typeface="Calibri"/>
              </a:rPr>
              <a:t>SAM</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$25.2 million</a:t>
            </a:r>
            <a:endParaRPr/>
          </a:p>
        </p:txBody>
      </p:sp>
      <p:sp>
        <p:nvSpPr>
          <p:cNvPr id="145" name="Google Shape;145;p18"/>
          <p:cNvSpPr txBox="1"/>
          <p:nvPr/>
        </p:nvSpPr>
        <p:spPr>
          <a:xfrm>
            <a:off x="4477984" y="3179694"/>
            <a:ext cx="1171677" cy="92435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800">
                <a:solidFill>
                  <a:schemeClr val="lt1"/>
                </a:solidFill>
                <a:latin typeface="Calibri"/>
                <a:ea typeface="Calibri"/>
                <a:cs typeface="Calibri"/>
                <a:sym typeface="Calibri"/>
              </a:rPr>
              <a:t>Target</a:t>
            </a:r>
            <a:endParaRPr/>
          </a:p>
          <a:p>
            <a:pPr indent="0" lvl="0" marL="0" marR="0" rtl="0" algn="ctr">
              <a:spcBef>
                <a:spcPts val="0"/>
              </a:spcBef>
              <a:spcAft>
                <a:spcPts val="0"/>
              </a:spcAft>
              <a:buNone/>
            </a:pPr>
            <a:r>
              <a:rPr lang="en-US" sz="1700">
                <a:solidFill>
                  <a:schemeClr val="lt1"/>
                </a:solidFill>
                <a:latin typeface="Calibri"/>
                <a:ea typeface="Calibri"/>
                <a:cs typeface="Calibri"/>
                <a:sym typeface="Calibri"/>
              </a:rPr>
              <a:t>$10.1 million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cxnSp>
        <p:nvCxnSpPr>
          <p:cNvPr id="151" name="Google Shape;151;p19"/>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52" name="Google Shape;152;p19"/>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153" name="Google Shape;153;p19"/>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Go To Market Strategy</a:t>
            </a:r>
            <a:endParaRPr/>
          </a:p>
        </p:txBody>
      </p:sp>
      <p:cxnSp>
        <p:nvCxnSpPr>
          <p:cNvPr id="154" name="Google Shape;154;p19"/>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pic>
        <p:nvPicPr>
          <p:cNvPr id="155" name="Google Shape;155;p19"/>
          <p:cNvPicPr preferRelativeResize="0"/>
          <p:nvPr/>
        </p:nvPicPr>
        <p:blipFill rotWithShape="1">
          <a:blip r:embed="rId3">
            <a:alphaModFix/>
          </a:blip>
          <a:srcRect b="40905" l="10221" r="9180" t="35213"/>
          <a:stretch/>
        </p:blipFill>
        <p:spPr>
          <a:xfrm>
            <a:off x="5314907" y="4972574"/>
            <a:ext cx="1242177" cy="291188"/>
          </a:xfrm>
          <a:prstGeom prst="rect">
            <a:avLst/>
          </a:prstGeom>
          <a:noFill/>
          <a:ln>
            <a:noFill/>
          </a:ln>
        </p:spPr>
      </p:pic>
      <p:sp>
        <p:nvSpPr>
          <p:cNvPr id="156" name="Google Shape;156;p19"/>
          <p:cNvSpPr txBox="1"/>
          <p:nvPr/>
        </p:nvSpPr>
        <p:spPr>
          <a:xfrm>
            <a:off x="9001125" y="1380402"/>
            <a:ext cx="2339946" cy="90685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450"/>
              <a:buFont typeface="Century Gothic"/>
              <a:buNone/>
            </a:pPr>
            <a:r>
              <a:rPr b="1" lang="en-US" sz="1800">
                <a:solidFill>
                  <a:schemeClr val="dk1"/>
                </a:solidFill>
                <a:latin typeface="Century Gothic"/>
                <a:ea typeface="Century Gothic"/>
                <a:cs typeface="Century Gothic"/>
                <a:sym typeface="Century Gothic"/>
              </a:rPr>
              <a:t>Durable Medical Equipment </a:t>
            </a:r>
            <a:endParaRPr/>
          </a:p>
          <a:p>
            <a:pPr indent="0" lvl="0" marL="0" marR="0" rtl="0" algn="ctr">
              <a:spcBef>
                <a:spcPts val="0"/>
              </a:spcBef>
              <a:spcAft>
                <a:spcPts val="0"/>
              </a:spcAft>
              <a:buClr>
                <a:schemeClr val="dk1"/>
              </a:buClr>
              <a:buSzPts val="450"/>
              <a:buFont typeface="Century Gothic"/>
              <a:buNone/>
            </a:pPr>
            <a:r>
              <a:rPr b="1" lang="en-US" sz="1800">
                <a:solidFill>
                  <a:schemeClr val="dk1"/>
                </a:solidFill>
                <a:latin typeface="Century Gothic"/>
                <a:ea typeface="Century Gothic"/>
                <a:cs typeface="Century Gothic"/>
                <a:sym typeface="Century Gothic"/>
              </a:rPr>
              <a:t>(Home care)</a:t>
            </a:r>
            <a:endParaRPr/>
          </a:p>
        </p:txBody>
      </p:sp>
      <p:pic>
        <p:nvPicPr>
          <p:cNvPr id="157" name="Google Shape;157;p19"/>
          <p:cNvPicPr preferRelativeResize="0"/>
          <p:nvPr/>
        </p:nvPicPr>
        <p:blipFill rotWithShape="1">
          <a:blip r:embed="rId4">
            <a:alphaModFix/>
          </a:blip>
          <a:srcRect b="19296" l="0" r="0" t="17019"/>
          <a:stretch/>
        </p:blipFill>
        <p:spPr>
          <a:xfrm>
            <a:off x="383888" y="2171700"/>
            <a:ext cx="2226315" cy="1457239"/>
          </a:xfrm>
          <a:prstGeom prst="rect">
            <a:avLst/>
          </a:prstGeom>
          <a:noFill/>
          <a:ln>
            <a:noFill/>
          </a:ln>
        </p:spPr>
      </p:pic>
      <p:cxnSp>
        <p:nvCxnSpPr>
          <p:cNvPr id="158" name="Google Shape;158;p19"/>
          <p:cNvCxnSpPr/>
          <p:nvPr/>
        </p:nvCxnSpPr>
        <p:spPr>
          <a:xfrm>
            <a:off x="2728241" y="3117367"/>
            <a:ext cx="1389355" cy="0"/>
          </a:xfrm>
          <a:prstGeom prst="straightConnector1">
            <a:avLst/>
          </a:prstGeom>
          <a:noFill/>
          <a:ln cap="flat" cmpd="sng" w="57150">
            <a:solidFill>
              <a:srgbClr val="63BDC0"/>
            </a:solidFill>
            <a:prstDash val="solid"/>
            <a:round/>
            <a:headEnd len="sm" w="sm" type="none"/>
            <a:tailEnd len="sm" w="sm" type="none"/>
          </a:ln>
        </p:spPr>
      </p:cxnSp>
      <p:cxnSp>
        <p:nvCxnSpPr>
          <p:cNvPr id="159" name="Google Shape;159;p19"/>
          <p:cNvCxnSpPr/>
          <p:nvPr/>
        </p:nvCxnSpPr>
        <p:spPr>
          <a:xfrm>
            <a:off x="7888625" y="3128380"/>
            <a:ext cx="1389355" cy="0"/>
          </a:xfrm>
          <a:prstGeom prst="straightConnector1">
            <a:avLst/>
          </a:prstGeom>
          <a:noFill/>
          <a:ln cap="flat" cmpd="sng" w="57150">
            <a:solidFill>
              <a:srgbClr val="63BDC0"/>
            </a:solidFill>
            <a:prstDash val="solid"/>
            <a:round/>
            <a:headEnd len="sm" w="sm" type="none"/>
            <a:tailEnd len="sm" w="sm" type="none"/>
          </a:ln>
        </p:spPr>
      </p:cxnSp>
      <p:grpSp>
        <p:nvGrpSpPr>
          <p:cNvPr id="160" name="Google Shape;160;p19"/>
          <p:cNvGrpSpPr/>
          <p:nvPr/>
        </p:nvGrpSpPr>
        <p:grpSpPr>
          <a:xfrm>
            <a:off x="8097102" y="3713313"/>
            <a:ext cx="2124041" cy="1655137"/>
            <a:chOff x="8097102" y="3456138"/>
            <a:chExt cx="2124041" cy="1655137"/>
          </a:xfrm>
        </p:grpSpPr>
        <p:cxnSp>
          <p:nvCxnSpPr>
            <p:cNvPr id="161" name="Google Shape;161;p19"/>
            <p:cNvCxnSpPr/>
            <p:nvPr/>
          </p:nvCxnSpPr>
          <p:spPr>
            <a:xfrm>
              <a:off x="8097102" y="5090606"/>
              <a:ext cx="2124041" cy="0"/>
            </a:xfrm>
            <a:prstGeom prst="straightConnector1">
              <a:avLst/>
            </a:prstGeom>
            <a:noFill/>
            <a:ln cap="flat" cmpd="sng" w="57150">
              <a:solidFill>
                <a:srgbClr val="63BDC0"/>
              </a:solidFill>
              <a:prstDash val="dash"/>
              <a:round/>
              <a:headEnd len="sm" w="sm" type="none"/>
              <a:tailEnd len="sm" w="sm" type="none"/>
            </a:ln>
          </p:spPr>
        </p:cxnSp>
        <p:cxnSp>
          <p:nvCxnSpPr>
            <p:cNvPr id="162" name="Google Shape;162;p19"/>
            <p:cNvCxnSpPr/>
            <p:nvPr/>
          </p:nvCxnSpPr>
          <p:spPr>
            <a:xfrm rot="10800000">
              <a:off x="10198004" y="3456138"/>
              <a:ext cx="0" cy="1655137"/>
            </a:xfrm>
            <a:prstGeom prst="straightConnector1">
              <a:avLst/>
            </a:prstGeom>
            <a:noFill/>
            <a:ln cap="flat" cmpd="sng" w="57150">
              <a:solidFill>
                <a:srgbClr val="63BDC0"/>
              </a:solidFill>
              <a:prstDash val="dash"/>
              <a:round/>
              <a:headEnd len="sm" w="sm" type="none"/>
              <a:tailEnd len="sm" w="sm" type="none"/>
            </a:ln>
          </p:spPr>
        </p:cxnSp>
      </p:grpSp>
      <p:sp>
        <p:nvSpPr>
          <p:cNvPr id="163" name="Google Shape;163;p19"/>
          <p:cNvSpPr txBox="1"/>
          <p:nvPr/>
        </p:nvSpPr>
        <p:spPr>
          <a:xfrm>
            <a:off x="624403" y="1782317"/>
            <a:ext cx="1745284" cy="73900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450"/>
              <a:buFont typeface="Century Gothic"/>
              <a:buNone/>
            </a:pPr>
            <a:r>
              <a:rPr b="1" lang="en-US" sz="1800">
                <a:solidFill>
                  <a:schemeClr val="dk1"/>
                </a:solidFill>
                <a:latin typeface="Century Gothic"/>
                <a:ea typeface="Century Gothic"/>
                <a:cs typeface="Century Gothic"/>
                <a:sym typeface="Century Gothic"/>
              </a:rPr>
              <a:t>Hospitals</a:t>
            </a:r>
            <a:endParaRPr/>
          </a:p>
        </p:txBody>
      </p:sp>
      <p:pic>
        <p:nvPicPr>
          <p:cNvPr id="164" name="Google Shape;164;p19"/>
          <p:cNvPicPr preferRelativeResize="0"/>
          <p:nvPr/>
        </p:nvPicPr>
        <p:blipFill rotWithShape="1">
          <a:blip r:embed="rId5">
            <a:alphaModFix/>
          </a:blip>
          <a:srcRect b="0" l="0" r="0" t="0"/>
          <a:stretch/>
        </p:blipFill>
        <p:spPr>
          <a:xfrm>
            <a:off x="5158060" y="5245224"/>
            <a:ext cx="1618590" cy="488275"/>
          </a:xfrm>
          <a:prstGeom prst="rect">
            <a:avLst/>
          </a:prstGeom>
          <a:noFill/>
          <a:ln>
            <a:noFill/>
          </a:ln>
        </p:spPr>
      </p:pic>
      <p:pic>
        <p:nvPicPr>
          <p:cNvPr id="165" name="Google Shape;165;p19"/>
          <p:cNvPicPr preferRelativeResize="0"/>
          <p:nvPr/>
        </p:nvPicPr>
        <p:blipFill rotWithShape="1">
          <a:blip r:embed="rId6">
            <a:alphaModFix/>
          </a:blip>
          <a:srcRect b="0" l="0" r="0" t="0"/>
          <a:stretch/>
        </p:blipFill>
        <p:spPr>
          <a:xfrm>
            <a:off x="7177021" y="4897187"/>
            <a:ext cx="730409" cy="784003"/>
          </a:xfrm>
          <a:prstGeom prst="rect">
            <a:avLst/>
          </a:prstGeom>
          <a:noFill/>
          <a:ln>
            <a:noFill/>
          </a:ln>
        </p:spPr>
      </p:pic>
      <p:pic>
        <p:nvPicPr>
          <p:cNvPr id="166" name="Google Shape;166;p19"/>
          <p:cNvPicPr preferRelativeResize="0"/>
          <p:nvPr/>
        </p:nvPicPr>
        <p:blipFill rotWithShape="1">
          <a:blip r:embed="rId7">
            <a:alphaModFix/>
          </a:blip>
          <a:srcRect b="0" l="0" r="0" t="0"/>
          <a:stretch/>
        </p:blipFill>
        <p:spPr>
          <a:xfrm>
            <a:off x="3864978" y="4960990"/>
            <a:ext cx="760545" cy="704771"/>
          </a:xfrm>
          <a:prstGeom prst="rect">
            <a:avLst/>
          </a:prstGeom>
          <a:noFill/>
          <a:ln>
            <a:noFill/>
          </a:ln>
        </p:spPr>
      </p:pic>
      <p:grpSp>
        <p:nvGrpSpPr>
          <p:cNvPr id="167" name="Google Shape;167;p19"/>
          <p:cNvGrpSpPr/>
          <p:nvPr/>
        </p:nvGrpSpPr>
        <p:grpSpPr>
          <a:xfrm>
            <a:off x="1395605" y="3720392"/>
            <a:ext cx="2124041" cy="1655137"/>
            <a:chOff x="1766406" y="3494147"/>
            <a:chExt cx="2124041" cy="1655137"/>
          </a:xfrm>
        </p:grpSpPr>
        <p:cxnSp>
          <p:nvCxnSpPr>
            <p:cNvPr id="168" name="Google Shape;168;p19"/>
            <p:cNvCxnSpPr/>
            <p:nvPr/>
          </p:nvCxnSpPr>
          <p:spPr>
            <a:xfrm>
              <a:off x="1766406" y="5130373"/>
              <a:ext cx="2124041" cy="0"/>
            </a:xfrm>
            <a:prstGeom prst="straightConnector1">
              <a:avLst/>
            </a:prstGeom>
            <a:noFill/>
            <a:ln cap="flat" cmpd="sng" w="57150">
              <a:solidFill>
                <a:srgbClr val="63BDC0"/>
              </a:solidFill>
              <a:prstDash val="dash"/>
              <a:round/>
              <a:headEnd len="sm" w="sm" type="none"/>
              <a:tailEnd len="sm" w="sm" type="none"/>
            </a:ln>
          </p:spPr>
        </p:cxnSp>
        <p:cxnSp>
          <p:nvCxnSpPr>
            <p:cNvPr id="169" name="Google Shape;169;p19"/>
            <p:cNvCxnSpPr/>
            <p:nvPr/>
          </p:nvCxnSpPr>
          <p:spPr>
            <a:xfrm rot="10800000">
              <a:off x="1793234" y="3494147"/>
              <a:ext cx="0" cy="1655137"/>
            </a:xfrm>
            <a:prstGeom prst="straightConnector1">
              <a:avLst/>
            </a:prstGeom>
            <a:noFill/>
            <a:ln cap="flat" cmpd="sng" w="57150">
              <a:solidFill>
                <a:srgbClr val="63BDC0"/>
              </a:solidFill>
              <a:prstDash val="dash"/>
              <a:round/>
              <a:headEnd len="sm" w="sm" type="none"/>
              <a:tailEnd len="sm" w="sm" type="none"/>
            </a:ln>
          </p:spPr>
        </p:cxnSp>
      </p:grpSp>
      <p:pic>
        <p:nvPicPr>
          <p:cNvPr id="170" name="Google Shape;170;p19"/>
          <p:cNvPicPr preferRelativeResize="0"/>
          <p:nvPr/>
        </p:nvPicPr>
        <p:blipFill rotWithShape="1">
          <a:blip r:embed="rId8">
            <a:alphaModFix/>
          </a:blip>
          <a:srcRect b="16666" l="63437" r="20547" t="56111"/>
          <a:stretch/>
        </p:blipFill>
        <p:spPr>
          <a:xfrm>
            <a:off x="9483245" y="2346255"/>
            <a:ext cx="1431153" cy="1368322"/>
          </a:xfrm>
          <a:prstGeom prst="rect">
            <a:avLst/>
          </a:prstGeom>
          <a:noFill/>
          <a:ln>
            <a:noFill/>
          </a:ln>
        </p:spPr>
      </p:pic>
      <p:sp>
        <p:nvSpPr>
          <p:cNvPr id="171" name="Google Shape;171;p19"/>
          <p:cNvSpPr txBox="1"/>
          <p:nvPr/>
        </p:nvSpPr>
        <p:spPr>
          <a:xfrm>
            <a:off x="2568044" y="2725185"/>
            <a:ext cx="1745284" cy="355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400"/>
              <a:buFont typeface="Century Gothic"/>
              <a:buNone/>
            </a:pPr>
            <a:r>
              <a:rPr b="1" lang="en-US" sz="1600">
                <a:solidFill>
                  <a:schemeClr val="dk1"/>
                </a:solidFill>
                <a:latin typeface="Century Gothic"/>
                <a:ea typeface="Century Gothic"/>
                <a:cs typeface="Century Gothic"/>
                <a:sym typeface="Century Gothic"/>
              </a:rPr>
              <a:t>[Distributor]</a:t>
            </a:r>
            <a:endParaRPr/>
          </a:p>
        </p:txBody>
      </p:sp>
      <p:sp>
        <p:nvSpPr>
          <p:cNvPr id="172" name="Google Shape;172;p19"/>
          <p:cNvSpPr txBox="1"/>
          <p:nvPr/>
        </p:nvSpPr>
        <p:spPr>
          <a:xfrm>
            <a:off x="7710660" y="2762267"/>
            <a:ext cx="1745284" cy="355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400"/>
              <a:buFont typeface="Century Gothic"/>
              <a:buNone/>
            </a:pPr>
            <a:r>
              <a:rPr b="1" lang="en-US" sz="1600">
                <a:solidFill>
                  <a:schemeClr val="dk1"/>
                </a:solidFill>
                <a:latin typeface="Century Gothic"/>
                <a:ea typeface="Century Gothic"/>
                <a:cs typeface="Century Gothic"/>
                <a:sym typeface="Century Gothic"/>
              </a:rPr>
              <a:t>[Distributor]</a:t>
            </a:r>
            <a:endParaRPr/>
          </a:p>
        </p:txBody>
      </p:sp>
      <p:sp>
        <p:nvSpPr>
          <p:cNvPr id="173" name="Google Shape;173;p19"/>
          <p:cNvSpPr txBox="1"/>
          <p:nvPr/>
        </p:nvSpPr>
        <p:spPr>
          <a:xfrm>
            <a:off x="4638316" y="5821338"/>
            <a:ext cx="2595358" cy="40068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400"/>
              <a:buFont typeface="Century Gothic"/>
              <a:buNone/>
            </a:pPr>
            <a:r>
              <a:rPr b="1" lang="en-US" sz="1600">
                <a:solidFill>
                  <a:schemeClr val="dk1"/>
                </a:solidFill>
                <a:latin typeface="Century Gothic"/>
                <a:ea typeface="Century Gothic"/>
                <a:cs typeface="Century Gothic"/>
                <a:sym typeface="Century Gothic"/>
              </a:rPr>
              <a:t>[Already existing insurance code]</a:t>
            </a:r>
            <a:endParaRPr/>
          </a:p>
        </p:txBody>
      </p:sp>
      <p:pic>
        <p:nvPicPr>
          <p:cNvPr id="174" name="Google Shape;174;p19"/>
          <p:cNvPicPr preferRelativeResize="0"/>
          <p:nvPr/>
        </p:nvPicPr>
        <p:blipFill rotWithShape="1">
          <a:blip r:embed="rId9">
            <a:alphaModFix/>
          </a:blip>
          <a:srcRect b="13114" l="0" r="0" t="0"/>
          <a:stretch/>
        </p:blipFill>
        <p:spPr>
          <a:xfrm>
            <a:off x="4431366" y="2008483"/>
            <a:ext cx="3060664" cy="175911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cxnSp>
        <p:nvCxnSpPr>
          <p:cNvPr id="180" name="Google Shape;180;p20"/>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81" name="Google Shape;181;p20"/>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182" name="Google Shape;182;p20"/>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Launch Plan</a:t>
            </a:r>
            <a:endParaRPr/>
          </a:p>
        </p:txBody>
      </p:sp>
      <p:cxnSp>
        <p:nvCxnSpPr>
          <p:cNvPr id="183" name="Google Shape;183;p20"/>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pic>
        <p:nvPicPr>
          <p:cNvPr id="184" name="Google Shape;184;p20"/>
          <p:cNvPicPr preferRelativeResize="0"/>
          <p:nvPr/>
        </p:nvPicPr>
        <p:blipFill rotWithShape="1">
          <a:blip r:embed="rId3">
            <a:alphaModFix/>
          </a:blip>
          <a:srcRect b="0" l="0" r="0" t="0"/>
          <a:stretch/>
        </p:blipFill>
        <p:spPr>
          <a:xfrm>
            <a:off x="952668" y="1821154"/>
            <a:ext cx="2977757" cy="1846782"/>
          </a:xfrm>
          <a:prstGeom prst="rect">
            <a:avLst/>
          </a:prstGeom>
          <a:noFill/>
          <a:ln>
            <a:noFill/>
          </a:ln>
        </p:spPr>
      </p:pic>
      <p:pic>
        <p:nvPicPr>
          <p:cNvPr id="185" name="Google Shape;185;p20"/>
          <p:cNvPicPr preferRelativeResize="0"/>
          <p:nvPr/>
        </p:nvPicPr>
        <p:blipFill rotWithShape="1">
          <a:blip r:embed="rId4">
            <a:alphaModFix/>
          </a:blip>
          <a:srcRect b="11480" l="2900" r="7734" t="8563"/>
          <a:stretch/>
        </p:blipFill>
        <p:spPr>
          <a:xfrm>
            <a:off x="7778357" y="1766013"/>
            <a:ext cx="3672698" cy="2189587"/>
          </a:xfrm>
          <a:prstGeom prst="rect">
            <a:avLst/>
          </a:prstGeom>
          <a:noFill/>
          <a:ln>
            <a:noFill/>
          </a:ln>
        </p:spPr>
      </p:pic>
      <p:cxnSp>
        <p:nvCxnSpPr>
          <p:cNvPr id="186" name="Google Shape;186;p20"/>
          <p:cNvCxnSpPr/>
          <p:nvPr/>
        </p:nvCxnSpPr>
        <p:spPr>
          <a:xfrm>
            <a:off x="3930425" y="2860807"/>
            <a:ext cx="870175" cy="0"/>
          </a:xfrm>
          <a:prstGeom prst="straightConnector1">
            <a:avLst/>
          </a:prstGeom>
          <a:noFill/>
          <a:ln cap="flat" cmpd="sng" w="76200">
            <a:solidFill>
              <a:srgbClr val="147781"/>
            </a:solidFill>
            <a:prstDash val="solid"/>
            <a:miter lim="800000"/>
            <a:headEnd len="sm" w="sm" type="none"/>
            <a:tailEnd len="med" w="med" type="triangle"/>
          </a:ln>
        </p:spPr>
      </p:cxnSp>
      <p:sp>
        <p:nvSpPr>
          <p:cNvPr id="187" name="Google Shape;187;p20"/>
          <p:cNvSpPr/>
          <p:nvPr/>
        </p:nvSpPr>
        <p:spPr>
          <a:xfrm>
            <a:off x="1129362" y="4088801"/>
            <a:ext cx="2624368" cy="1538883"/>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Century Gothic"/>
                <a:ea typeface="Century Gothic"/>
                <a:cs typeface="Century Gothic"/>
                <a:sym typeface="Century Gothic"/>
              </a:rPr>
              <a:t>Initial Market:</a:t>
            </a:r>
            <a:endParaRPr/>
          </a:p>
          <a:p>
            <a:pPr indent="0" lvl="0" marL="0" marR="0" rtl="0" algn="ctr">
              <a:spcBef>
                <a:spcPts val="0"/>
              </a:spcBef>
              <a:spcAft>
                <a:spcPts val="0"/>
              </a:spcAft>
              <a:buNone/>
            </a:pPr>
            <a:r>
              <a:t/>
            </a:r>
            <a:endParaRPr b="1" sz="2400">
              <a:solidFill>
                <a:schemeClr val="dk1"/>
              </a:solidFill>
              <a:latin typeface="Century Gothic"/>
              <a:ea typeface="Century Gothic"/>
              <a:cs typeface="Century Gothic"/>
              <a:sym typeface="Century Gothic"/>
            </a:endParaRPr>
          </a:p>
          <a:p>
            <a:pPr indent="0" lvl="0" marL="0" marR="0" rtl="0" algn="ctr">
              <a:spcBef>
                <a:spcPts val="0"/>
              </a:spcBef>
              <a:spcAft>
                <a:spcPts val="0"/>
              </a:spcAft>
              <a:buNone/>
            </a:pPr>
            <a:r>
              <a:rPr b="1" lang="en-US" sz="2200">
                <a:solidFill>
                  <a:schemeClr val="dk1"/>
                </a:solidFill>
                <a:latin typeface="Century Gothic"/>
                <a:ea typeface="Century Gothic"/>
                <a:cs typeface="Century Gothic"/>
                <a:sym typeface="Century Gothic"/>
              </a:rPr>
              <a:t>4,000+ U.S. hospitals</a:t>
            </a:r>
            <a:endParaRPr b="1" sz="2400">
              <a:solidFill>
                <a:schemeClr val="dk1"/>
              </a:solidFill>
              <a:latin typeface="Century Gothic"/>
              <a:ea typeface="Century Gothic"/>
              <a:cs typeface="Century Gothic"/>
              <a:sym typeface="Century Gothic"/>
            </a:endParaRPr>
          </a:p>
        </p:txBody>
      </p:sp>
      <p:cxnSp>
        <p:nvCxnSpPr>
          <p:cNvPr id="188" name="Google Shape;188;p20"/>
          <p:cNvCxnSpPr/>
          <p:nvPr/>
        </p:nvCxnSpPr>
        <p:spPr>
          <a:xfrm>
            <a:off x="6825815" y="2946532"/>
            <a:ext cx="870175" cy="0"/>
          </a:xfrm>
          <a:prstGeom prst="straightConnector1">
            <a:avLst/>
          </a:prstGeom>
          <a:noFill/>
          <a:ln cap="flat" cmpd="sng" w="76200">
            <a:solidFill>
              <a:srgbClr val="147781"/>
            </a:solidFill>
            <a:prstDash val="solid"/>
            <a:miter lim="800000"/>
            <a:headEnd len="sm" w="sm" type="none"/>
            <a:tailEnd len="med" w="med" type="triangle"/>
          </a:ln>
        </p:spPr>
      </p:cxnSp>
      <p:sp>
        <p:nvSpPr>
          <p:cNvPr id="189" name="Google Shape;189;p20"/>
          <p:cNvSpPr/>
          <p:nvPr/>
        </p:nvSpPr>
        <p:spPr>
          <a:xfrm>
            <a:off x="4630162" y="4119579"/>
            <a:ext cx="3065827" cy="150810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Century Gothic"/>
                <a:ea typeface="Century Gothic"/>
                <a:cs typeface="Century Gothic"/>
                <a:sym typeface="Century Gothic"/>
              </a:rPr>
              <a:t>Secondary Market:</a:t>
            </a:r>
            <a:endParaRPr/>
          </a:p>
          <a:p>
            <a:pPr indent="0" lvl="0" marL="0" marR="0" rtl="0" algn="ctr">
              <a:spcBef>
                <a:spcPts val="0"/>
              </a:spcBef>
              <a:spcAft>
                <a:spcPts val="0"/>
              </a:spcAft>
              <a:buNone/>
            </a:pPr>
            <a:r>
              <a:rPr b="1" lang="en-US" sz="2400">
                <a:solidFill>
                  <a:schemeClr val="dk1"/>
                </a:solidFill>
                <a:latin typeface="Century Gothic"/>
                <a:ea typeface="Century Gothic"/>
                <a:cs typeface="Century Gothic"/>
                <a:sym typeface="Century Gothic"/>
              </a:rPr>
              <a:t> </a:t>
            </a:r>
            <a:endParaRPr/>
          </a:p>
          <a:p>
            <a:pPr indent="0" lvl="0" marL="0" marR="0" rtl="0" algn="ctr">
              <a:spcBef>
                <a:spcPts val="0"/>
              </a:spcBef>
              <a:spcAft>
                <a:spcPts val="0"/>
              </a:spcAft>
              <a:buNone/>
            </a:pPr>
            <a:r>
              <a:rPr b="1" lang="en-US" sz="2200">
                <a:solidFill>
                  <a:schemeClr val="dk1"/>
                </a:solidFill>
                <a:latin typeface="Century Gothic"/>
                <a:ea typeface="Century Gothic"/>
                <a:cs typeface="Century Gothic"/>
                <a:sym typeface="Century Gothic"/>
              </a:rPr>
              <a:t>10,000+ home care suppliers</a:t>
            </a:r>
            <a:endParaRPr/>
          </a:p>
        </p:txBody>
      </p:sp>
      <p:sp>
        <p:nvSpPr>
          <p:cNvPr id="190" name="Google Shape;190;p20"/>
          <p:cNvSpPr/>
          <p:nvPr/>
        </p:nvSpPr>
        <p:spPr>
          <a:xfrm>
            <a:off x="8440082" y="4172646"/>
            <a:ext cx="2624368" cy="1538883"/>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Century Gothic"/>
                <a:ea typeface="Century Gothic"/>
                <a:cs typeface="Century Gothic"/>
                <a:sym typeface="Century Gothic"/>
              </a:rPr>
              <a:t>Tertiary Market:</a:t>
            </a:r>
            <a:endParaRPr/>
          </a:p>
          <a:p>
            <a:pPr indent="0" lvl="0" marL="0" marR="0" rtl="0" algn="ctr">
              <a:spcBef>
                <a:spcPts val="0"/>
              </a:spcBef>
              <a:spcAft>
                <a:spcPts val="0"/>
              </a:spcAft>
              <a:buNone/>
            </a:pPr>
            <a:r>
              <a:t/>
            </a:r>
            <a:endParaRPr b="1" sz="2400">
              <a:solidFill>
                <a:schemeClr val="dk1"/>
              </a:solidFill>
              <a:latin typeface="Century Gothic"/>
              <a:ea typeface="Century Gothic"/>
              <a:cs typeface="Century Gothic"/>
              <a:sym typeface="Century Gothic"/>
            </a:endParaRPr>
          </a:p>
          <a:p>
            <a:pPr indent="0" lvl="0" marL="0" marR="0" rtl="0" algn="ctr">
              <a:spcBef>
                <a:spcPts val="0"/>
              </a:spcBef>
              <a:spcAft>
                <a:spcPts val="0"/>
              </a:spcAft>
              <a:buNone/>
            </a:pPr>
            <a:r>
              <a:rPr b="1" lang="en-US" sz="2200">
                <a:solidFill>
                  <a:schemeClr val="dk1"/>
                </a:solidFill>
                <a:latin typeface="Century Gothic"/>
                <a:ea typeface="Century Gothic"/>
                <a:cs typeface="Century Gothic"/>
                <a:sym typeface="Century Gothic"/>
              </a:rPr>
              <a:t>Global market outside of U.S. </a:t>
            </a:r>
            <a:endParaRPr/>
          </a:p>
        </p:txBody>
      </p:sp>
      <p:pic>
        <p:nvPicPr>
          <p:cNvPr id="191" name="Google Shape;191;p20"/>
          <p:cNvPicPr preferRelativeResize="0"/>
          <p:nvPr/>
        </p:nvPicPr>
        <p:blipFill rotWithShape="1">
          <a:blip r:embed="rId5">
            <a:alphaModFix/>
          </a:blip>
          <a:srcRect b="16666" l="63437" r="20547" t="56111"/>
          <a:stretch/>
        </p:blipFill>
        <p:spPr>
          <a:xfrm>
            <a:off x="4966035" y="2013082"/>
            <a:ext cx="1952625" cy="1866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cxnSp>
        <p:nvCxnSpPr>
          <p:cNvPr id="197" name="Google Shape;197;p21"/>
          <p:cNvCxnSpPr/>
          <p:nvPr/>
        </p:nvCxnSpPr>
        <p:spPr>
          <a:xfrm>
            <a:off x="0" y="6491419"/>
            <a:ext cx="12191998" cy="46680"/>
          </a:xfrm>
          <a:prstGeom prst="straightConnector1">
            <a:avLst/>
          </a:prstGeom>
          <a:noFill/>
          <a:ln cap="flat" cmpd="sng" w="38100">
            <a:solidFill>
              <a:srgbClr val="63BDC0"/>
            </a:solidFill>
            <a:prstDash val="solid"/>
            <a:miter lim="800000"/>
            <a:headEnd len="sm" w="sm" type="none"/>
            <a:tailEnd len="sm" w="sm" type="none"/>
          </a:ln>
        </p:spPr>
      </p:cxnSp>
      <p:sp>
        <p:nvSpPr>
          <p:cNvPr id="198" name="Google Shape;198;p21"/>
          <p:cNvSpPr txBox="1"/>
          <p:nvPr/>
        </p:nvSpPr>
        <p:spPr>
          <a:xfrm>
            <a:off x="-2" y="6575170"/>
            <a:ext cx="12191999" cy="24622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000">
                <a:solidFill>
                  <a:schemeClr val="dk1"/>
                </a:solidFill>
                <a:latin typeface="Century Gothic"/>
                <a:ea typeface="Century Gothic"/>
                <a:cs typeface="Century Gothic"/>
                <a:sym typeface="Century Gothic"/>
              </a:rPr>
              <a:t>TheraB Medical</a:t>
            </a:r>
            <a:endParaRPr/>
          </a:p>
        </p:txBody>
      </p:sp>
      <p:sp>
        <p:nvSpPr>
          <p:cNvPr id="199" name="Google Shape;199;p21"/>
          <p:cNvSpPr txBox="1"/>
          <p:nvPr/>
        </p:nvSpPr>
        <p:spPr>
          <a:xfrm>
            <a:off x="-1" y="185350"/>
            <a:ext cx="121919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Century Gothic"/>
                <a:ea typeface="Century Gothic"/>
                <a:cs typeface="Century Gothic"/>
                <a:sym typeface="Century Gothic"/>
              </a:rPr>
              <a:t>Revenue Model</a:t>
            </a:r>
            <a:endParaRPr/>
          </a:p>
        </p:txBody>
      </p:sp>
      <p:cxnSp>
        <p:nvCxnSpPr>
          <p:cNvPr id="200" name="Google Shape;200;p21"/>
          <p:cNvCxnSpPr/>
          <p:nvPr/>
        </p:nvCxnSpPr>
        <p:spPr>
          <a:xfrm>
            <a:off x="3637609" y="843481"/>
            <a:ext cx="4916773" cy="0"/>
          </a:xfrm>
          <a:prstGeom prst="straightConnector1">
            <a:avLst/>
          </a:prstGeom>
          <a:noFill/>
          <a:ln cap="flat" cmpd="sng" w="38100">
            <a:solidFill>
              <a:srgbClr val="63BDC0"/>
            </a:solidFill>
            <a:prstDash val="solid"/>
            <a:miter lim="800000"/>
            <a:headEnd len="sm" w="sm" type="none"/>
            <a:tailEnd len="sm" w="sm" type="none"/>
          </a:ln>
        </p:spPr>
      </p:cxnSp>
      <p:grpSp>
        <p:nvGrpSpPr>
          <p:cNvPr id="201" name="Google Shape;201;p21"/>
          <p:cNvGrpSpPr/>
          <p:nvPr/>
        </p:nvGrpSpPr>
        <p:grpSpPr>
          <a:xfrm>
            <a:off x="2917450" y="1539752"/>
            <a:ext cx="6395140" cy="4655201"/>
            <a:chOff x="186982" y="1020"/>
            <a:chExt cx="6395140" cy="4655201"/>
          </a:xfrm>
        </p:grpSpPr>
        <p:sp>
          <p:nvSpPr>
            <p:cNvPr id="202" name="Google Shape;202;p21"/>
            <p:cNvSpPr/>
            <p:nvPr/>
          </p:nvSpPr>
          <p:spPr>
            <a:xfrm>
              <a:off x="2178144" y="1020"/>
              <a:ext cx="2412815" cy="1206407"/>
            </a:xfrm>
            <a:prstGeom prst="roundRect">
              <a:avLst>
                <a:gd fmla="val 10000" name="adj"/>
              </a:avLst>
            </a:prstGeom>
            <a:solidFill>
              <a:schemeClr val="lt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txBox="1"/>
            <p:nvPr/>
          </p:nvSpPr>
          <p:spPr>
            <a:xfrm>
              <a:off x="2213478" y="36354"/>
              <a:ext cx="2342147" cy="1135739"/>
            </a:xfrm>
            <a:prstGeom prst="rect">
              <a:avLst/>
            </a:prstGeom>
            <a:noFill/>
            <a:ln>
              <a:noFill/>
            </a:ln>
          </p:spPr>
          <p:txBody>
            <a:bodyPr anchorCtr="0" anchor="ctr" bIns="198100" lIns="198100" spcFirstLastPara="1" rIns="198100" wrap="square" tIns="198100">
              <a:noAutofit/>
            </a:bodyPr>
            <a:lstStyle/>
            <a:p>
              <a:pPr indent="0" lvl="0" marL="0" marR="0" rtl="0" algn="ctr">
                <a:lnSpc>
                  <a:spcPct val="90000"/>
                </a:lnSpc>
                <a:spcBef>
                  <a:spcPts val="0"/>
                </a:spcBef>
                <a:spcAft>
                  <a:spcPts val="0"/>
                </a:spcAft>
                <a:buClr>
                  <a:schemeClr val="dk1"/>
                </a:buClr>
                <a:buSzPts val="5200"/>
                <a:buFont typeface="Calibri"/>
                <a:buNone/>
              </a:pPr>
              <a:r>
                <a:t/>
              </a:r>
              <a:endParaRPr sz="5200">
                <a:solidFill>
                  <a:schemeClr val="lt1"/>
                </a:solidFill>
                <a:latin typeface="Calibri"/>
                <a:ea typeface="Calibri"/>
                <a:cs typeface="Calibri"/>
                <a:sym typeface="Calibri"/>
              </a:endParaRPr>
            </a:p>
          </p:txBody>
        </p:sp>
        <p:sp>
          <p:nvSpPr>
            <p:cNvPr id="204" name="Google Shape;204;p21"/>
            <p:cNvSpPr/>
            <p:nvPr/>
          </p:nvSpPr>
          <p:spPr>
            <a:xfrm rot="3600000">
              <a:off x="3752330" y="2117500"/>
              <a:ext cx="1255607" cy="422242"/>
            </a:xfrm>
            <a:prstGeom prst="leftRightArrow">
              <a:avLst>
                <a:gd fmla="val 60000" name="adj1"/>
                <a:gd fmla="val 50000" name="adj2"/>
              </a:avLst>
            </a:prstGeom>
            <a:solidFill>
              <a:srgbClr val="A1D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txBox="1"/>
            <p:nvPr/>
          </p:nvSpPr>
          <p:spPr>
            <a:xfrm rot="3600000">
              <a:off x="3879003" y="2201948"/>
              <a:ext cx="1002261" cy="25334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00"/>
                <a:buFont typeface="Calibri"/>
                <a:buNone/>
              </a:pPr>
              <a:r>
                <a:t/>
              </a:r>
              <a:endParaRPr sz="1800">
                <a:solidFill>
                  <a:schemeClr val="lt1"/>
                </a:solidFill>
                <a:latin typeface="Calibri"/>
                <a:ea typeface="Calibri"/>
                <a:cs typeface="Calibri"/>
                <a:sym typeface="Calibri"/>
              </a:endParaRPr>
            </a:p>
          </p:txBody>
        </p:sp>
        <p:sp>
          <p:nvSpPr>
            <p:cNvPr id="206" name="Google Shape;206;p21"/>
            <p:cNvSpPr/>
            <p:nvPr/>
          </p:nvSpPr>
          <p:spPr>
            <a:xfrm>
              <a:off x="4169307" y="3449814"/>
              <a:ext cx="2412815" cy="1206407"/>
            </a:xfrm>
            <a:prstGeom prst="roundRect">
              <a:avLst>
                <a:gd fmla="val 10000" name="adj"/>
              </a:avLst>
            </a:prstGeom>
            <a:solidFill>
              <a:srgbClr val="14778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txBox="1"/>
            <p:nvPr/>
          </p:nvSpPr>
          <p:spPr>
            <a:xfrm>
              <a:off x="4204641" y="3485148"/>
              <a:ext cx="2342147" cy="1135739"/>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Calibri"/>
                <a:buNone/>
              </a:pPr>
              <a:r>
                <a:rPr b="1" lang="en-US" sz="2000">
                  <a:solidFill>
                    <a:schemeClr val="lt1"/>
                  </a:solidFill>
                  <a:latin typeface="Calibri"/>
                  <a:ea typeface="Calibri"/>
                  <a:cs typeface="Calibri"/>
                  <a:sym typeface="Calibri"/>
                </a:rPr>
                <a:t>Disposable Swaddle</a:t>
              </a:r>
              <a:endParaRPr/>
            </a:p>
            <a:p>
              <a:pPr indent="0" lvl="0" marL="0" marR="0" rtl="0" algn="ctr">
                <a:lnSpc>
                  <a:spcPct val="90000"/>
                </a:lnSpc>
                <a:spcBef>
                  <a:spcPts val="700"/>
                </a:spcBef>
                <a:spcAft>
                  <a:spcPts val="0"/>
                </a:spcAft>
                <a:buClr>
                  <a:schemeClr val="lt1"/>
                </a:buClr>
                <a:buSzPts val="1800"/>
                <a:buFont typeface="Calibri"/>
                <a:buNone/>
              </a:pPr>
              <a:r>
                <a:rPr lang="en-US" sz="1800">
                  <a:solidFill>
                    <a:schemeClr val="lt1"/>
                  </a:solidFill>
                  <a:latin typeface="Calibri"/>
                  <a:ea typeface="Calibri"/>
                  <a:cs typeface="Calibri"/>
                  <a:sym typeface="Calibri"/>
                </a:rPr>
                <a:t>$10/swaddle</a:t>
              </a:r>
              <a:endParaRPr/>
            </a:p>
            <a:p>
              <a:pPr indent="0" lvl="0" marL="0" marR="0" rtl="0" algn="ctr">
                <a:lnSpc>
                  <a:spcPct val="90000"/>
                </a:lnSpc>
                <a:spcBef>
                  <a:spcPts val="630"/>
                </a:spcBef>
                <a:spcAft>
                  <a:spcPts val="0"/>
                </a:spcAft>
                <a:buClr>
                  <a:schemeClr val="lt1"/>
                </a:buClr>
                <a:buSzPts val="1800"/>
                <a:buFont typeface="Calibri"/>
                <a:buNone/>
              </a:pPr>
              <a:r>
                <a:rPr lang="en-US" sz="1800">
                  <a:solidFill>
                    <a:schemeClr val="lt1"/>
                  </a:solidFill>
                  <a:latin typeface="Calibri"/>
                  <a:ea typeface="Calibri"/>
                  <a:cs typeface="Calibri"/>
                  <a:sym typeface="Calibri"/>
                </a:rPr>
                <a:t>5-10 swaddles/baby</a:t>
              </a:r>
              <a:endParaRPr/>
            </a:p>
          </p:txBody>
        </p:sp>
        <p:sp>
          <p:nvSpPr>
            <p:cNvPr id="208" name="Google Shape;208;p21"/>
            <p:cNvSpPr/>
            <p:nvPr/>
          </p:nvSpPr>
          <p:spPr>
            <a:xfrm rot="10800000">
              <a:off x="2756748" y="3841897"/>
              <a:ext cx="1255607" cy="422242"/>
            </a:xfrm>
            <a:prstGeom prst="leftRightArrow">
              <a:avLst>
                <a:gd fmla="val 60000" name="adj1"/>
                <a:gd fmla="val 50000" name="adj2"/>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1"/>
            <p:cNvSpPr txBox="1"/>
            <p:nvPr/>
          </p:nvSpPr>
          <p:spPr>
            <a:xfrm>
              <a:off x="2883421" y="3926345"/>
              <a:ext cx="1002261" cy="25334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00"/>
                <a:buFont typeface="Calibri"/>
                <a:buNone/>
              </a:pPr>
              <a:r>
                <a:t/>
              </a:r>
              <a:endParaRPr sz="1800">
                <a:solidFill>
                  <a:schemeClr val="lt1"/>
                </a:solidFill>
                <a:latin typeface="Calibri"/>
                <a:ea typeface="Calibri"/>
                <a:cs typeface="Calibri"/>
                <a:sym typeface="Calibri"/>
              </a:endParaRPr>
            </a:p>
          </p:txBody>
        </p:sp>
        <p:sp>
          <p:nvSpPr>
            <p:cNvPr id="210" name="Google Shape;210;p21"/>
            <p:cNvSpPr/>
            <p:nvPr/>
          </p:nvSpPr>
          <p:spPr>
            <a:xfrm>
              <a:off x="186982" y="3449814"/>
              <a:ext cx="2412815" cy="1206407"/>
            </a:xfrm>
            <a:prstGeom prst="roundRect">
              <a:avLst>
                <a:gd fmla="val 10000" name="adj"/>
              </a:avLst>
            </a:prstGeom>
            <a:solidFill>
              <a:srgbClr val="14778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1"/>
            <p:cNvSpPr txBox="1"/>
            <p:nvPr/>
          </p:nvSpPr>
          <p:spPr>
            <a:xfrm>
              <a:off x="222316" y="3485148"/>
              <a:ext cx="2342147" cy="1135739"/>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Calibri"/>
                <a:buNone/>
              </a:pPr>
              <a:r>
                <a:rPr b="1" lang="en-US" sz="2000">
                  <a:solidFill>
                    <a:schemeClr val="lt1"/>
                  </a:solidFill>
                  <a:latin typeface="Calibri"/>
                  <a:ea typeface="Calibri"/>
                  <a:cs typeface="Calibri"/>
                  <a:sym typeface="Calibri"/>
                </a:rPr>
                <a:t>Reusable Light</a:t>
              </a:r>
              <a:endParaRPr/>
            </a:p>
            <a:p>
              <a:pPr indent="0" lvl="0" marL="0" marR="0" rtl="0" algn="ctr">
                <a:lnSpc>
                  <a:spcPct val="90000"/>
                </a:lnSpc>
                <a:spcBef>
                  <a:spcPts val="700"/>
                </a:spcBef>
                <a:spcAft>
                  <a:spcPts val="0"/>
                </a:spcAft>
                <a:buClr>
                  <a:schemeClr val="lt1"/>
                </a:buClr>
                <a:buSzPts val="1800"/>
                <a:buFont typeface="Calibri"/>
                <a:buNone/>
              </a:pPr>
              <a:r>
                <a:rPr lang="en-US" sz="1800">
                  <a:solidFill>
                    <a:schemeClr val="lt1"/>
                  </a:solidFill>
                  <a:latin typeface="Calibri"/>
                  <a:ea typeface="Calibri"/>
                  <a:cs typeface="Calibri"/>
                  <a:sym typeface="Calibri"/>
                </a:rPr>
                <a:t>$3,500/unit</a:t>
              </a:r>
              <a:endParaRPr/>
            </a:p>
            <a:p>
              <a:pPr indent="0" lvl="0" marL="0" marR="0" rtl="0" algn="ctr">
                <a:lnSpc>
                  <a:spcPct val="90000"/>
                </a:lnSpc>
                <a:spcBef>
                  <a:spcPts val="630"/>
                </a:spcBef>
                <a:spcAft>
                  <a:spcPts val="0"/>
                </a:spcAft>
                <a:buClr>
                  <a:schemeClr val="lt1"/>
                </a:buClr>
                <a:buSzPts val="1800"/>
                <a:buFont typeface="Calibri"/>
                <a:buNone/>
              </a:pPr>
              <a:r>
                <a:rPr lang="en-US" sz="1800">
                  <a:solidFill>
                    <a:schemeClr val="lt1"/>
                  </a:solidFill>
                  <a:latin typeface="Calibri"/>
                  <a:ea typeface="Calibri"/>
                  <a:cs typeface="Calibri"/>
                  <a:sym typeface="Calibri"/>
                </a:rPr>
                <a:t>10-15 units/hospital</a:t>
              </a:r>
              <a:r>
                <a:rPr lang="en-US" sz="2000">
                  <a:solidFill>
                    <a:schemeClr val="lt1"/>
                  </a:solidFill>
                  <a:latin typeface="Calibri"/>
                  <a:ea typeface="Calibri"/>
                  <a:cs typeface="Calibri"/>
                  <a:sym typeface="Calibri"/>
                </a:rPr>
                <a:t>  </a:t>
              </a:r>
              <a:endParaRPr/>
            </a:p>
          </p:txBody>
        </p:sp>
        <p:sp>
          <p:nvSpPr>
            <p:cNvPr id="212" name="Google Shape;212;p21"/>
            <p:cNvSpPr/>
            <p:nvPr/>
          </p:nvSpPr>
          <p:spPr>
            <a:xfrm rot="-3600000">
              <a:off x="1761167" y="2117500"/>
              <a:ext cx="1255607" cy="422242"/>
            </a:xfrm>
            <a:prstGeom prst="leftRightArrow">
              <a:avLst>
                <a:gd fmla="val 60000" name="adj1"/>
                <a:gd fmla="val 50000" name="adj2"/>
              </a:avLst>
            </a:prstGeom>
            <a:solidFill>
              <a:srgbClr val="A1D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txBox="1"/>
            <p:nvPr/>
          </p:nvSpPr>
          <p:spPr>
            <a:xfrm rot="-3600000">
              <a:off x="1887840" y="2201948"/>
              <a:ext cx="1002261" cy="25334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800"/>
                <a:buFont typeface="Calibri"/>
                <a:buNone/>
              </a:pPr>
              <a:r>
                <a:t/>
              </a:r>
              <a:endParaRPr sz="1800">
                <a:solidFill>
                  <a:schemeClr val="lt1"/>
                </a:solidFill>
                <a:latin typeface="Calibri"/>
                <a:ea typeface="Calibri"/>
                <a:cs typeface="Calibri"/>
                <a:sym typeface="Calibri"/>
              </a:endParaRPr>
            </a:p>
          </p:txBody>
        </p:sp>
      </p:grpSp>
      <p:pic>
        <p:nvPicPr>
          <p:cNvPr id="214" name="Google Shape;214;p21"/>
          <p:cNvPicPr preferRelativeResize="0"/>
          <p:nvPr/>
        </p:nvPicPr>
        <p:blipFill rotWithShape="1">
          <a:blip r:embed="rId3">
            <a:alphaModFix/>
          </a:blip>
          <a:srcRect b="0" l="0" r="0" t="0"/>
          <a:stretch/>
        </p:blipFill>
        <p:spPr>
          <a:xfrm>
            <a:off x="4762500" y="1004014"/>
            <a:ext cx="2649762" cy="233088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